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73" r:id="rId2"/>
  </p:sldMasterIdLst>
  <p:notesMasterIdLst>
    <p:notesMasterId r:id="rId32"/>
  </p:notesMasterIdLst>
  <p:sldIdLst>
    <p:sldId id="258" r:id="rId3"/>
    <p:sldId id="267" r:id="rId4"/>
    <p:sldId id="257" r:id="rId5"/>
    <p:sldId id="2147482489" r:id="rId6"/>
    <p:sldId id="2147482255" r:id="rId7"/>
    <p:sldId id="2147482256" r:id="rId8"/>
    <p:sldId id="2147482252" r:id="rId9"/>
    <p:sldId id="2147482253" r:id="rId10"/>
    <p:sldId id="2147482254" r:id="rId11"/>
    <p:sldId id="2147482490" r:id="rId12"/>
    <p:sldId id="2147482238" r:id="rId13"/>
    <p:sldId id="2147482239" r:id="rId14"/>
    <p:sldId id="2147482486" r:id="rId15"/>
    <p:sldId id="2147482491" r:id="rId16"/>
    <p:sldId id="2147482492" r:id="rId17"/>
    <p:sldId id="2147482243" r:id="rId18"/>
    <p:sldId id="2147482244" r:id="rId19"/>
    <p:sldId id="2147482241" r:id="rId20"/>
    <p:sldId id="2147482493" r:id="rId21"/>
    <p:sldId id="2147482494" r:id="rId22"/>
    <p:sldId id="2147482487" r:id="rId23"/>
    <p:sldId id="2147482488" r:id="rId24"/>
    <p:sldId id="2147482495" r:id="rId25"/>
    <p:sldId id="2147482496" r:id="rId26"/>
    <p:sldId id="2147482249" r:id="rId27"/>
    <p:sldId id="2147482339" r:id="rId28"/>
    <p:sldId id="2147482497" r:id="rId29"/>
    <p:sldId id="266" r:id="rId30"/>
    <p:sldId id="265" r:id="rId31"/>
  </p:sldIdLst>
  <p:sldSz cx="18288000" cy="10287000"/>
  <p:notesSz cx="6858000" cy="9144000"/>
  <p:embeddedFontLst>
    <p:embeddedFont>
      <p:font typeface="Consolas" panose="020B0609020204030204" pitchFamily="49" charset="0"/>
      <p:regular r:id="rId33"/>
      <p:bold r:id="rId34"/>
      <p:italic r:id="rId35"/>
      <p:boldItalic r:id="rId36"/>
    </p:embeddedFont>
    <p:embeddedFont>
      <p:font typeface="IBM Plex Sans Condensed Bold" panose="020B0806050203000203" pitchFamily="34" charset="77"/>
      <p:regular r:id="rId37"/>
      <p:bold r:id="rId38"/>
    </p:embeddedFont>
    <p:embeddedFont>
      <p:font typeface="Poppins" pitchFamily="2" charset="77"/>
      <p:regular r:id="rId39"/>
      <p:bold r:id="rId40"/>
      <p:italic r:id="rId41"/>
      <p:boldItalic r:id="rId42"/>
    </p:embeddedFont>
    <p:embeddedFont>
      <p:font typeface="Poppins Bold" pitchFamily="2" charset="77"/>
      <p:regular r:id="rId43"/>
      <p:bold r:id="rId44"/>
      <p:italic r:id="rId45"/>
      <p:boldItalic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  <p:embeddedFont>
      <p:font typeface="Segoe UI Light" panose="020B0502040204020203" pitchFamily="34" charset="0"/>
      <p:regular r:id="rId51"/>
      <p:italic r:id="rId52"/>
    </p:embeddedFont>
    <p:embeddedFont>
      <p:font typeface="Segoe UI Semibold" panose="020B0502040204020203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sin título" id="{9198EAA9-6730-4456-AC93-3B44267D17B1}">
          <p14:sldIdLst>
            <p14:sldId id="258"/>
            <p14:sldId id="267"/>
            <p14:sldId id="257"/>
            <p14:sldId id="2147482489"/>
            <p14:sldId id="2147482255"/>
            <p14:sldId id="2147482256"/>
            <p14:sldId id="2147482252"/>
            <p14:sldId id="2147482253"/>
            <p14:sldId id="2147482254"/>
            <p14:sldId id="2147482490"/>
            <p14:sldId id="2147482238"/>
            <p14:sldId id="2147482239"/>
            <p14:sldId id="2147482486"/>
            <p14:sldId id="2147482491"/>
            <p14:sldId id="2147482492"/>
            <p14:sldId id="2147482243"/>
            <p14:sldId id="2147482244"/>
            <p14:sldId id="2147482241"/>
            <p14:sldId id="2147482493"/>
            <p14:sldId id="2147482494"/>
            <p14:sldId id="2147482487"/>
            <p14:sldId id="2147482488"/>
            <p14:sldId id="2147482495"/>
            <p14:sldId id="2147482496"/>
            <p14:sldId id="2147482249"/>
            <p14:sldId id="2147482339"/>
            <p14:sldId id="2147482497"/>
            <p14:sldId id="266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29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0" autoAdjust="0"/>
    <p:restoredTop sz="94857" autoAdjust="0"/>
  </p:normalViewPr>
  <p:slideViewPr>
    <p:cSldViewPr>
      <p:cViewPr varScale="1">
        <p:scale>
          <a:sx n="77" d="100"/>
          <a:sy n="77" d="100"/>
        </p:scale>
        <p:origin x="80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font" Target="fonts/font23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font" Target="fonts/font21.fntdata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font" Target="fonts/font24.fntdata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font" Target="fonts/font2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9C87BE-E7C0-4D6F-B35B-EE0D1251A90D}" type="datetimeFigureOut">
              <a:rPr lang="es-ES" smtClean="0"/>
              <a:t>8/4/25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341B2F-F270-4B68-B28B-203EC40E917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90542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dotnet </a:t>
            </a:r>
            <a:r>
              <a:rPr lang="en-GB" dirty="0" err="1"/>
              <a:t>aieval</a:t>
            </a:r>
            <a:r>
              <a:rPr lang="en-GB" dirty="0"/>
              <a:t> report -p /Users/</a:t>
            </a:r>
            <a:r>
              <a:rPr lang="en-GB" dirty="0" err="1"/>
              <a:t>luisman</a:t>
            </a:r>
            <a:r>
              <a:rPr lang="en-GB" dirty="0"/>
              <a:t>/temp/ai-evaluation-results -o /Users/</a:t>
            </a:r>
            <a:r>
              <a:rPr lang="en-GB" dirty="0" err="1"/>
              <a:t>luisman</a:t>
            </a:r>
            <a:r>
              <a:rPr lang="en-GB" dirty="0"/>
              <a:t>/temp/ai-evaluation-results/</a:t>
            </a:r>
            <a:r>
              <a:rPr lang="en-GB" dirty="0" err="1"/>
              <a:t>demoReport.html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9341B2F-F270-4B68-B28B-203EC40E9173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9873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9">
            <a:extLst>
              <a:ext uri="{FF2B5EF4-FFF2-40B4-BE49-F238E27FC236}">
                <a16:creationId xmlns:a16="http://schemas.microsoft.com/office/drawing/2014/main" id="{52055A26-9F15-2136-A9E6-C77E5551D5BF}"/>
              </a:ext>
            </a:extLst>
          </p:cNvPr>
          <p:cNvGrpSpPr/>
          <p:nvPr userDrawn="1"/>
        </p:nvGrpSpPr>
        <p:grpSpPr>
          <a:xfrm>
            <a:off x="533400" y="-3014276"/>
            <a:ext cx="9114554" cy="14791551"/>
            <a:chOff x="0" y="0"/>
            <a:chExt cx="3912870" cy="6350000"/>
          </a:xfrm>
        </p:grpSpPr>
        <p:sp>
          <p:nvSpPr>
            <p:cNvPr id="9" name="Freeform 10">
              <a:extLst>
                <a:ext uri="{FF2B5EF4-FFF2-40B4-BE49-F238E27FC236}">
                  <a16:creationId xmlns:a16="http://schemas.microsoft.com/office/drawing/2014/main" id="{90315018-1C78-41CA-49AA-F77B9D241FF7}"/>
                </a:ext>
              </a:extLst>
            </p:cNvPr>
            <p:cNvSpPr/>
            <p:nvPr/>
          </p:nvSpPr>
          <p:spPr>
            <a:xfrm>
              <a:off x="0" y="0"/>
              <a:ext cx="3912870" cy="6419850"/>
            </a:xfrm>
            <a:custGeom>
              <a:avLst/>
              <a:gdLst/>
              <a:ahLst/>
              <a:cxnLst/>
              <a:rect l="l" t="t" r="r" b="b"/>
              <a:pathLst>
                <a:path w="3912870" h="6419850">
                  <a:moveTo>
                    <a:pt x="2343150" y="797560"/>
                  </a:moveTo>
                  <a:lnTo>
                    <a:pt x="3912870" y="156210"/>
                  </a:lnTo>
                  <a:lnTo>
                    <a:pt x="3912870" y="1327150"/>
                  </a:lnTo>
                  <a:lnTo>
                    <a:pt x="2627630" y="2366010"/>
                  </a:lnTo>
                  <a:lnTo>
                    <a:pt x="3912870" y="1991360"/>
                  </a:lnTo>
                  <a:lnTo>
                    <a:pt x="3912870" y="3162300"/>
                  </a:lnTo>
                  <a:lnTo>
                    <a:pt x="1640840" y="4832350"/>
                  </a:lnTo>
                  <a:cubicBezTo>
                    <a:pt x="2366010" y="4615180"/>
                    <a:pt x="3065780" y="4183380"/>
                    <a:pt x="3740150" y="3520440"/>
                  </a:cubicBezTo>
                  <a:lnTo>
                    <a:pt x="3740150" y="4874260"/>
                  </a:lnTo>
                  <a:cubicBezTo>
                    <a:pt x="2578100" y="5966460"/>
                    <a:pt x="1375410" y="6419850"/>
                    <a:pt x="139700" y="6341110"/>
                  </a:cubicBezTo>
                  <a:lnTo>
                    <a:pt x="139700" y="4765040"/>
                  </a:lnTo>
                  <a:lnTo>
                    <a:pt x="1276350" y="3929380"/>
                  </a:lnTo>
                  <a:lnTo>
                    <a:pt x="363220" y="4194810"/>
                  </a:lnTo>
                  <a:lnTo>
                    <a:pt x="363220" y="3023870"/>
                  </a:lnTo>
                  <a:lnTo>
                    <a:pt x="980440" y="2524760"/>
                  </a:lnTo>
                  <a:lnTo>
                    <a:pt x="34290" y="2912110"/>
                  </a:lnTo>
                  <a:lnTo>
                    <a:pt x="34290" y="1741170"/>
                  </a:lnTo>
                  <a:lnTo>
                    <a:pt x="595630" y="1356360"/>
                  </a:lnTo>
                  <a:cubicBezTo>
                    <a:pt x="393700" y="1343660"/>
                    <a:pt x="194310" y="1309370"/>
                    <a:pt x="0" y="1256030"/>
                  </a:cubicBezTo>
                  <a:lnTo>
                    <a:pt x="0" y="414020"/>
                  </a:lnTo>
                  <a:cubicBezTo>
                    <a:pt x="825500" y="652780"/>
                    <a:pt x="1609090" y="534670"/>
                    <a:pt x="2343150" y="0"/>
                  </a:cubicBezTo>
                  <a:lnTo>
                    <a:pt x="2343150" y="797560"/>
                  </a:lnTo>
                  <a:close/>
                </a:path>
              </a:pathLst>
            </a:custGeom>
            <a:blipFill>
              <a:blip r:embed="rId2"/>
              <a:stretch>
                <a:fillRect l="-21258" r="-41021"/>
              </a:stretch>
            </a:blipFill>
          </p:spPr>
          <p:txBody>
            <a:bodyPr/>
            <a:lstStyle/>
            <a:p>
              <a:endParaRPr lang="es-ES"/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E19F6B0-2EB9-5FB3-02A2-D8E957D2E0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25200" y="3390900"/>
            <a:ext cx="6324600" cy="3352800"/>
          </a:xfrm>
        </p:spPr>
        <p:txBody>
          <a:bodyPr>
            <a:normAutofit/>
          </a:bodyPr>
          <a:lstStyle>
            <a:lvl1pPr marL="0" indent="0" algn="r">
              <a:buNone/>
              <a:defRPr sz="6000" b="1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s-ES" dirty="0"/>
              <a:t>INSERTA AQUÍ EL TÍTULO DE TU CHARLA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E0F18BC3-B6A4-B4F5-157D-4786D0B71F0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125200" y="7429500"/>
            <a:ext cx="6324600" cy="1752600"/>
          </a:xfrm>
        </p:spPr>
        <p:txBody>
          <a:bodyPr>
            <a:normAutofit/>
          </a:bodyPr>
          <a:lstStyle>
            <a:lvl1pPr marL="0" indent="0" algn="r">
              <a:buNone/>
              <a:defRPr sz="3200" b="1">
                <a:solidFill>
                  <a:schemeClr val="bg1"/>
                </a:solidFill>
                <a:latin typeface="Consolas" panose="020B0609020204030204" pitchFamily="49" charset="0"/>
              </a:defRPr>
            </a:lvl1pPr>
          </a:lstStyle>
          <a:p>
            <a:pPr lvl="0"/>
            <a:r>
              <a:rPr lang="es-ES" dirty="0"/>
              <a:t>Y aquí tu nombre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3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4A62D0-6C61-9D4B-073B-4710A5A43099}"/>
              </a:ext>
            </a:extLst>
          </p:cNvPr>
          <p:cNvSpPr/>
          <p:nvPr userDrawn="1"/>
        </p:nvSpPr>
        <p:spPr>
          <a:xfrm>
            <a:off x="-762000" y="-266700"/>
            <a:ext cx="19735800" cy="11049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7430946-A1CC-4377-43D3-03AE934E58C9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05C021-76EF-DC8A-2FB5-7F053C68827C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3965CF7-79CF-F261-394C-041634BFCCD4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C71098-3B62-5AC0-0AFA-DD437A11DCBE}"/>
              </a:ext>
            </a:extLst>
          </p:cNvPr>
          <p:cNvSpPr txBox="1"/>
          <p:nvPr userDrawn="1"/>
        </p:nvSpPr>
        <p:spPr>
          <a:xfrm>
            <a:off x="14981708" y="1216145"/>
            <a:ext cx="1715604" cy="2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B329CA-E154-C23B-2131-B4AE040FBE97}"/>
              </a:ext>
            </a:extLst>
          </p:cNvPr>
          <p:cNvSpPr txBox="1"/>
          <p:nvPr userDrawn="1"/>
        </p:nvSpPr>
        <p:spPr>
          <a:xfrm>
            <a:off x="14877799" y="1548610"/>
            <a:ext cx="1715604" cy="2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7AFFD2D6-99A6-2FA9-57D2-AD6A997116CB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F9DC2BD0-2A85-039D-8298-EF350B6C2F13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BC5D96D9-B96F-23BA-37CD-8F28EBB7B460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16" name="Group 31">
            <a:extLst>
              <a:ext uri="{FF2B5EF4-FFF2-40B4-BE49-F238E27FC236}">
                <a16:creationId xmlns:a16="http://schemas.microsoft.com/office/drawing/2014/main" id="{4DE0D2F0-7FB9-8C4D-CC53-E51F31CD2971}"/>
              </a:ext>
            </a:extLst>
          </p:cNvPr>
          <p:cNvGrpSpPr/>
          <p:nvPr userDrawn="1"/>
        </p:nvGrpSpPr>
        <p:grpSpPr>
          <a:xfrm>
            <a:off x="9829800" y="979524"/>
            <a:ext cx="3396736" cy="811176"/>
            <a:chOff x="-35712" y="176172"/>
            <a:chExt cx="1591912" cy="380165"/>
          </a:xfrm>
        </p:grpSpPr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FA99B1BE-E1F5-CE20-3FAF-626B3A91C988}"/>
                </a:ext>
              </a:extLst>
            </p:cNvPr>
            <p:cNvSpPr/>
            <p:nvPr/>
          </p:nvSpPr>
          <p:spPr>
            <a:xfrm>
              <a:off x="-35712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AAFF131A-0F15-E783-7F80-B886492F4DDF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7603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32664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5823464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" name="Group 31">
            <a:extLst>
              <a:ext uri="{FF2B5EF4-FFF2-40B4-BE49-F238E27FC236}">
                <a16:creationId xmlns:a16="http://schemas.microsoft.com/office/drawing/2014/main" id="{B2407A98-3013-A4D3-07E1-9BAF7E20BFF0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A0D97577-573D-756E-251E-3671C2DC0A20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33">
              <a:extLst>
                <a:ext uri="{FF2B5EF4-FFF2-40B4-BE49-F238E27FC236}">
                  <a16:creationId xmlns:a16="http://schemas.microsoft.com/office/drawing/2014/main" id="{7CA1DB49-9E71-6925-0080-AA6165FA76EB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D46F7F6B-5C26-9DA7-9686-3F11FB3B594C}"/>
              </a:ext>
            </a:extLst>
          </p:cNvPr>
          <p:cNvGrpSpPr/>
          <p:nvPr userDrawn="1"/>
        </p:nvGrpSpPr>
        <p:grpSpPr>
          <a:xfrm>
            <a:off x="10058400" y="979524"/>
            <a:ext cx="3396736" cy="811176"/>
            <a:chOff x="-35712" y="176172"/>
            <a:chExt cx="1591912" cy="380165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E6572DDD-A597-BF12-125F-1466361D8D8C}"/>
                </a:ext>
              </a:extLst>
            </p:cNvPr>
            <p:cNvSpPr/>
            <p:nvPr/>
          </p:nvSpPr>
          <p:spPr>
            <a:xfrm>
              <a:off x="-35712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33">
              <a:extLst>
                <a:ext uri="{FF2B5EF4-FFF2-40B4-BE49-F238E27FC236}">
                  <a16:creationId xmlns:a16="http://schemas.microsoft.com/office/drawing/2014/main" id="{94E1A0E2-2071-E45C-7BE1-B61FEEE35EB9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12" name="Freeform 32">
            <a:extLst>
              <a:ext uri="{FF2B5EF4-FFF2-40B4-BE49-F238E27FC236}">
                <a16:creationId xmlns:a16="http://schemas.microsoft.com/office/drawing/2014/main" id="{0A593EA9-CB88-AD22-C693-D88EC9B28628}"/>
              </a:ext>
            </a:extLst>
          </p:cNvPr>
          <p:cNvSpPr/>
          <p:nvPr userDrawn="1"/>
        </p:nvSpPr>
        <p:spPr>
          <a:xfrm>
            <a:off x="114300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id="{27D37392-FAE0-5954-77BE-82749A9743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4</a:t>
            </a:r>
          </a:p>
        </p:txBody>
      </p:sp>
    </p:spTree>
    <p:extLst>
      <p:ext uri="{BB962C8B-B14F-4D97-AF65-F5344CB8AC3E}">
        <p14:creationId xmlns:p14="http://schemas.microsoft.com/office/powerpoint/2010/main" val="9497499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4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4A62D0-6C61-9D4B-073B-4710A5A43099}"/>
              </a:ext>
            </a:extLst>
          </p:cNvPr>
          <p:cNvSpPr/>
          <p:nvPr userDrawn="1"/>
        </p:nvSpPr>
        <p:spPr>
          <a:xfrm>
            <a:off x="-762000" y="-266700"/>
            <a:ext cx="19735800" cy="11049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7430946-A1CC-4377-43D3-03AE934E58C9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05C021-76EF-DC8A-2FB5-7F053C68827C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3965CF7-79CF-F261-394C-041634BFCCD4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C71098-3B62-5AC0-0AFA-DD437A11DCBE}"/>
              </a:ext>
            </a:extLst>
          </p:cNvPr>
          <p:cNvSpPr txBox="1"/>
          <p:nvPr userDrawn="1"/>
        </p:nvSpPr>
        <p:spPr>
          <a:xfrm>
            <a:off x="14981708" y="1216145"/>
            <a:ext cx="1715604" cy="2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B329CA-E154-C23B-2131-B4AE040FBE97}"/>
              </a:ext>
            </a:extLst>
          </p:cNvPr>
          <p:cNvSpPr txBox="1"/>
          <p:nvPr userDrawn="1"/>
        </p:nvSpPr>
        <p:spPr>
          <a:xfrm>
            <a:off x="14877799" y="1548610"/>
            <a:ext cx="1715604" cy="2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7AFFD2D6-99A6-2FA9-57D2-AD6A997116CB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F9DC2BD0-2A85-039D-8298-EF350B6C2F13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BC5D96D9-B96F-23BA-37CD-8F28EBB7B460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16" name="Group 31">
            <a:extLst>
              <a:ext uri="{FF2B5EF4-FFF2-40B4-BE49-F238E27FC236}">
                <a16:creationId xmlns:a16="http://schemas.microsoft.com/office/drawing/2014/main" id="{4DE0D2F0-7FB9-8C4D-CC53-E51F31CD2971}"/>
              </a:ext>
            </a:extLst>
          </p:cNvPr>
          <p:cNvGrpSpPr/>
          <p:nvPr userDrawn="1"/>
        </p:nvGrpSpPr>
        <p:grpSpPr>
          <a:xfrm>
            <a:off x="9829800" y="979524"/>
            <a:ext cx="3396736" cy="811176"/>
            <a:chOff x="-35712" y="176172"/>
            <a:chExt cx="1591912" cy="380165"/>
          </a:xfrm>
        </p:grpSpPr>
        <p:sp>
          <p:nvSpPr>
            <p:cNvPr id="17" name="Freeform 32">
              <a:extLst>
                <a:ext uri="{FF2B5EF4-FFF2-40B4-BE49-F238E27FC236}">
                  <a16:creationId xmlns:a16="http://schemas.microsoft.com/office/drawing/2014/main" id="{FA99B1BE-E1F5-CE20-3FAF-626B3A91C988}"/>
                </a:ext>
              </a:extLst>
            </p:cNvPr>
            <p:cNvSpPr/>
            <p:nvPr/>
          </p:nvSpPr>
          <p:spPr>
            <a:xfrm>
              <a:off x="-35712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8" name="TextBox 33">
              <a:extLst>
                <a:ext uri="{FF2B5EF4-FFF2-40B4-BE49-F238E27FC236}">
                  <a16:creationId xmlns:a16="http://schemas.microsoft.com/office/drawing/2014/main" id="{AAFF131A-0F15-E783-7F80-B886492F4DDF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19" name="Freeform 32">
            <a:extLst>
              <a:ext uri="{FF2B5EF4-FFF2-40B4-BE49-F238E27FC236}">
                <a16:creationId xmlns:a16="http://schemas.microsoft.com/office/drawing/2014/main" id="{A67FD4E0-7A9F-4356-10AA-5C4A018927AA}"/>
              </a:ext>
            </a:extLst>
          </p:cNvPr>
          <p:cNvSpPr/>
          <p:nvPr userDrawn="1"/>
        </p:nvSpPr>
        <p:spPr>
          <a:xfrm>
            <a:off x="114300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32033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2">
            <a:extLst>
              <a:ext uri="{FF2B5EF4-FFF2-40B4-BE49-F238E27FC236}">
                <a16:creationId xmlns:a16="http://schemas.microsoft.com/office/drawing/2014/main" id="{D87C7580-BE89-FBBE-5878-5C91767AE349}"/>
              </a:ext>
            </a:extLst>
          </p:cNvPr>
          <p:cNvSpPr/>
          <p:nvPr userDrawn="1"/>
        </p:nvSpPr>
        <p:spPr>
          <a:xfrm>
            <a:off x="6438900" y="4548897"/>
            <a:ext cx="5410200" cy="1189205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8A1A2D8-83FE-C7F9-5BFB-EB2622421AC7}"/>
              </a:ext>
            </a:extLst>
          </p:cNvPr>
          <p:cNvSpPr txBox="1"/>
          <p:nvPr userDrawn="1"/>
        </p:nvSpPr>
        <p:spPr>
          <a:xfrm>
            <a:off x="7483732" y="4737911"/>
            <a:ext cx="3320536" cy="8111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r>
              <a: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SHOW ME THE CODE!</a:t>
            </a:r>
          </a:p>
        </p:txBody>
      </p:sp>
    </p:spTree>
    <p:extLst>
      <p:ext uri="{BB962C8B-B14F-4D97-AF65-F5344CB8AC3E}">
        <p14:creationId xmlns:p14="http://schemas.microsoft.com/office/powerpoint/2010/main" val="48422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¡Gracias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2">
            <a:extLst>
              <a:ext uri="{FF2B5EF4-FFF2-40B4-BE49-F238E27FC236}">
                <a16:creationId xmlns:a16="http://schemas.microsoft.com/office/drawing/2014/main" id="{D87C7580-BE89-FBBE-5878-5C91767AE349}"/>
              </a:ext>
            </a:extLst>
          </p:cNvPr>
          <p:cNvSpPr/>
          <p:nvPr userDrawn="1"/>
        </p:nvSpPr>
        <p:spPr>
          <a:xfrm>
            <a:off x="7239000" y="4819208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sp>
        <p:nvSpPr>
          <p:cNvPr id="8" name="TextBox 33">
            <a:extLst>
              <a:ext uri="{FF2B5EF4-FFF2-40B4-BE49-F238E27FC236}">
                <a16:creationId xmlns:a16="http://schemas.microsoft.com/office/drawing/2014/main" id="{28A1A2D8-83FE-C7F9-5BFB-EB2622421AC7}"/>
              </a:ext>
            </a:extLst>
          </p:cNvPr>
          <p:cNvSpPr txBox="1"/>
          <p:nvPr userDrawn="1"/>
        </p:nvSpPr>
        <p:spPr>
          <a:xfrm>
            <a:off x="7239000" y="4737912"/>
            <a:ext cx="3320536" cy="8111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r>
              <a: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¡Gracias!</a:t>
            </a:r>
          </a:p>
        </p:txBody>
      </p:sp>
    </p:spTree>
    <p:extLst>
      <p:ext uri="{BB962C8B-B14F-4D97-AF65-F5344CB8AC3E}">
        <p14:creationId xmlns:p14="http://schemas.microsoft.com/office/powerpoint/2010/main" val="567272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1F64A13-1480-A771-C5E0-989748C7DB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2674049" y="1032"/>
            <a:ext cx="5613951" cy="102849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77824" y="4466735"/>
            <a:ext cx="13716000" cy="830997"/>
          </a:xfrm>
          <a:noFill/>
        </p:spPr>
        <p:txBody>
          <a:bodyPr lIns="0" tIns="0" rIns="0" bIns="0" anchor="b" anchorCtr="0">
            <a:spAutoFit/>
          </a:bodyPr>
          <a:lstStyle>
            <a:lvl1pPr algn="l" defTabSz="139911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6000" b="0" kern="1200" cap="none" spc="-75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877824" y="5965979"/>
            <a:ext cx="13716000" cy="369332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4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2722311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4420225"/>
            <a:ext cx="6191538" cy="1446550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1517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30822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04408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B7983-3067-C541-8A9B-31D3D48D9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29AC58-353D-84E1-A9D4-77A3496B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AC2DC8-0758-0449-8F05-4BE0050E275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B375FB-FDD7-D4F0-FE87-58704D36F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3C860-F240-F8C5-D4F8-AFE04F921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60FFA3-C358-EB41-99C0-14D2463867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7115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2">
            <a:extLst>
              <a:ext uri="{FF2B5EF4-FFF2-40B4-BE49-F238E27FC236}">
                <a16:creationId xmlns:a16="http://schemas.microsoft.com/office/drawing/2014/main" id="{6B91B722-C120-4AFF-D40E-D1FD48B94338}"/>
              </a:ext>
            </a:extLst>
          </p:cNvPr>
          <p:cNvSpPr>
            <a:spLocks noChangeAspect="1"/>
          </p:cNvSpPr>
          <p:nvPr/>
        </p:nvSpPr>
        <p:spPr>
          <a:xfrm>
            <a:off x="615038" y="3775590"/>
            <a:ext cx="4289327" cy="1008000"/>
          </a:xfrm>
          <a:custGeom>
            <a:avLst/>
            <a:gdLst/>
            <a:ahLst/>
            <a:cxnLst/>
            <a:rect l="l" t="t" r="r" b="b"/>
            <a:pathLst>
              <a:path w="6418807" h="1599353">
                <a:moveTo>
                  <a:pt x="0" y="0"/>
                </a:moveTo>
                <a:lnTo>
                  <a:pt x="6418807" y="0"/>
                </a:lnTo>
                <a:lnTo>
                  <a:pt x="6418807" y="1599353"/>
                </a:lnTo>
                <a:lnTo>
                  <a:pt x="0" y="15993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8" name="Freeform 13">
            <a:extLst>
              <a:ext uri="{FF2B5EF4-FFF2-40B4-BE49-F238E27FC236}">
                <a16:creationId xmlns:a16="http://schemas.microsoft.com/office/drawing/2014/main" id="{3DE39797-EA0B-0E47-8B51-215B7E8334FA}"/>
              </a:ext>
            </a:extLst>
          </p:cNvPr>
          <p:cNvSpPr>
            <a:spLocks noChangeAspect="1"/>
          </p:cNvSpPr>
          <p:nvPr/>
        </p:nvSpPr>
        <p:spPr>
          <a:xfrm>
            <a:off x="956394" y="5498816"/>
            <a:ext cx="3159339" cy="900000"/>
          </a:xfrm>
          <a:custGeom>
            <a:avLst/>
            <a:gdLst/>
            <a:ahLst/>
            <a:cxnLst/>
            <a:rect l="l" t="t" r="r" b="b"/>
            <a:pathLst>
              <a:path w="5375705" h="1676969">
                <a:moveTo>
                  <a:pt x="0" y="0"/>
                </a:moveTo>
                <a:lnTo>
                  <a:pt x="5375706" y="0"/>
                </a:lnTo>
                <a:lnTo>
                  <a:pt x="5375706" y="1676970"/>
                </a:lnTo>
                <a:lnTo>
                  <a:pt x="0" y="167697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Freeform 14">
            <a:extLst>
              <a:ext uri="{FF2B5EF4-FFF2-40B4-BE49-F238E27FC236}">
                <a16:creationId xmlns:a16="http://schemas.microsoft.com/office/drawing/2014/main" id="{35EBEA39-3581-9C6B-E5BD-682A4E99DE1F}"/>
              </a:ext>
            </a:extLst>
          </p:cNvPr>
          <p:cNvSpPr>
            <a:spLocks noChangeAspect="1"/>
          </p:cNvSpPr>
          <p:nvPr/>
        </p:nvSpPr>
        <p:spPr>
          <a:xfrm>
            <a:off x="5111076" y="2140500"/>
            <a:ext cx="3526588" cy="1008000"/>
          </a:xfrm>
          <a:custGeom>
            <a:avLst/>
            <a:gdLst/>
            <a:ahLst/>
            <a:cxnLst/>
            <a:rect l="l" t="t" r="r" b="b"/>
            <a:pathLst>
              <a:path w="5811516" h="1721662">
                <a:moveTo>
                  <a:pt x="0" y="0"/>
                </a:moveTo>
                <a:lnTo>
                  <a:pt x="5811516" y="0"/>
                </a:lnTo>
                <a:lnTo>
                  <a:pt x="5811516" y="1721662"/>
                </a:lnTo>
                <a:lnTo>
                  <a:pt x="0" y="17216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0" name="Freeform 15">
            <a:extLst>
              <a:ext uri="{FF2B5EF4-FFF2-40B4-BE49-F238E27FC236}">
                <a16:creationId xmlns:a16="http://schemas.microsoft.com/office/drawing/2014/main" id="{7FDA5A9F-F071-18BE-6BA6-4A10744F9DAF}"/>
              </a:ext>
            </a:extLst>
          </p:cNvPr>
          <p:cNvSpPr>
            <a:spLocks noChangeAspect="1"/>
          </p:cNvSpPr>
          <p:nvPr/>
        </p:nvSpPr>
        <p:spPr>
          <a:xfrm>
            <a:off x="12725400" y="3499153"/>
            <a:ext cx="3041004" cy="1368000"/>
          </a:xfrm>
          <a:custGeom>
            <a:avLst/>
            <a:gdLst/>
            <a:ahLst/>
            <a:cxnLst/>
            <a:rect l="l" t="t" r="r" b="b"/>
            <a:pathLst>
              <a:path w="5430411" h="3826177">
                <a:moveTo>
                  <a:pt x="0" y="0"/>
                </a:moveTo>
                <a:lnTo>
                  <a:pt x="5430410" y="0"/>
                </a:lnTo>
                <a:lnTo>
                  <a:pt x="5430410" y="3826177"/>
                </a:lnTo>
                <a:lnTo>
                  <a:pt x="0" y="382617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9941" t="-44212" r="-11038" b="-45273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1" name="Freeform 16">
            <a:extLst>
              <a:ext uri="{FF2B5EF4-FFF2-40B4-BE49-F238E27FC236}">
                <a16:creationId xmlns:a16="http://schemas.microsoft.com/office/drawing/2014/main" id="{A7EFC190-8281-E269-6384-2D675E64E802}"/>
              </a:ext>
            </a:extLst>
          </p:cNvPr>
          <p:cNvSpPr>
            <a:spLocks noChangeAspect="1"/>
          </p:cNvSpPr>
          <p:nvPr/>
        </p:nvSpPr>
        <p:spPr>
          <a:xfrm>
            <a:off x="9096191" y="5613662"/>
            <a:ext cx="3270533" cy="828000"/>
          </a:xfrm>
          <a:custGeom>
            <a:avLst/>
            <a:gdLst/>
            <a:ahLst/>
            <a:cxnLst/>
            <a:rect l="l" t="t" r="r" b="b"/>
            <a:pathLst>
              <a:path w="4769924" h="1251558">
                <a:moveTo>
                  <a:pt x="0" y="0"/>
                </a:moveTo>
                <a:lnTo>
                  <a:pt x="4769924" y="0"/>
                </a:lnTo>
                <a:lnTo>
                  <a:pt x="4769924" y="1251558"/>
                </a:lnTo>
                <a:lnTo>
                  <a:pt x="0" y="12515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2" name="Freeform 17">
            <a:extLst>
              <a:ext uri="{FF2B5EF4-FFF2-40B4-BE49-F238E27FC236}">
                <a16:creationId xmlns:a16="http://schemas.microsoft.com/office/drawing/2014/main" id="{FA7EA305-E825-9FFC-D5F5-9EC82FA976EF}"/>
              </a:ext>
            </a:extLst>
          </p:cNvPr>
          <p:cNvSpPr>
            <a:spLocks noChangeAspect="1"/>
          </p:cNvSpPr>
          <p:nvPr/>
        </p:nvSpPr>
        <p:spPr>
          <a:xfrm>
            <a:off x="9468221" y="2046405"/>
            <a:ext cx="2108574" cy="1188000"/>
          </a:xfrm>
          <a:custGeom>
            <a:avLst/>
            <a:gdLst/>
            <a:ahLst/>
            <a:cxnLst/>
            <a:rect l="l" t="t" r="r" b="b"/>
            <a:pathLst>
              <a:path w="2983294" h="1680832">
                <a:moveTo>
                  <a:pt x="0" y="0"/>
                </a:moveTo>
                <a:lnTo>
                  <a:pt x="2983295" y="0"/>
                </a:lnTo>
                <a:lnTo>
                  <a:pt x="2983295" y="1680832"/>
                </a:lnTo>
                <a:lnTo>
                  <a:pt x="0" y="168083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471" b="-1471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5872F1F4-5CD2-7548-00EC-EF6E1C01DB32}"/>
              </a:ext>
            </a:extLst>
          </p:cNvPr>
          <p:cNvSpPr>
            <a:spLocks noChangeAspect="1"/>
          </p:cNvSpPr>
          <p:nvPr/>
        </p:nvSpPr>
        <p:spPr>
          <a:xfrm>
            <a:off x="5254518" y="3703281"/>
            <a:ext cx="2889449" cy="1080000"/>
          </a:xfrm>
          <a:custGeom>
            <a:avLst/>
            <a:gdLst/>
            <a:ahLst/>
            <a:cxnLst/>
            <a:rect l="l" t="t" r="r" b="b"/>
            <a:pathLst>
              <a:path w="4158919" h="4158919">
                <a:moveTo>
                  <a:pt x="0" y="0"/>
                </a:moveTo>
                <a:lnTo>
                  <a:pt x="4158920" y="0"/>
                </a:lnTo>
                <a:lnTo>
                  <a:pt x="4158920" y="4158919"/>
                </a:lnTo>
                <a:lnTo>
                  <a:pt x="0" y="415891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t="-84882" b="-82659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4" name="Freeform 19">
            <a:extLst>
              <a:ext uri="{FF2B5EF4-FFF2-40B4-BE49-F238E27FC236}">
                <a16:creationId xmlns:a16="http://schemas.microsoft.com/office/drawing/2014/main" id="{8B10C126-B05E-8388-A2C7-D664B4586665}"/>
              </a:ext>
            </a:extLst>
          </p:cNvPr>
          <p:cNvSpPr>
            <a:spLocks noChangeAspect="1"/>
          </p:cNvSpPr>
          <p:nvPr/>
        </p:nvSpPr>
        <p:spPr>
          <a:xfrm>
            <a:off x="9032023" y="3688536"/>
            <a:ext cx="3204000" cy="989235"/>
          </a:xfrm>
          <a:custGeom>
            <a:avLst/>
            <a:gdLst/>
            <a:ahLst/>
            <a:cxnLst/>
            <a:rect l="l" t="t" r="r" b="b"/>
            <a:pathLst>
              <a:path w="4650812" h="1435938">
                <a:moveTo>
                  <a:pt x="0" y="0"/>
                </a:moveTo>
                <a:lnTo>
                  <a:pt x="4650812" y="0"/>
                </a:lnTo>
                <a:lnTo>
                  <a:pt x="4650812" y="1435938"/>
                </a:lnTo>
                <a:lnTo>
                  <a:pt x="0" y="143593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5" name="Freeform 20">
            <a:extLst>
              <a:ext uri="{FF2B5EF4-FFF2-40B4-BE49-F238E27FC236}">
                <a16:creationId xmlns:a16="http://schemas.microsoft.com/office/drawing/2014/main" id="{2D255008-A074-8830-1D87-4147415E33A8}"/>
              </a:ext>
            </a:extLst>
          </p:cNvPr>
          <p:cNvSpPr>
            <a:spLocks noChangeAspect="1"/>
          </p:cNvSpPr>
          <p:nvPr/>
        </p:nvSpPr>
        <p:spPr>
          <a:xfrm>
            <a:off x="4931962" y="5798670"/>
            <a:ext cx="3348000" cy="372292"/>
          </a:xfrm>
          <a:custGeom>
            <a:avLst/>
            <a:gdLst/>
            <a:ahLst/>
            <a:cxnLst/>
            <a:rect l="l" t="t" r="r" b="b"/>
            <a:pathLst>
              <a:path w="5459193" h="615400">
                <a:moveTo>
                  <a:pt x="0" y="0"/>
                </a:moveTo>
                <a:lnTo>
                  <a:pt x="5459193" y="0"/>
                </a:lnTo>
                <a:lnTo>
                  <a:pt x="5459193" y="615400"/>
                </a:lnTo>
                <a:lnTo>
                  <a:pt x="0" y="615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6" name="Freeform 21">
            <a:extLst>
              <a:ext uri="{FF2B5EF4-FFF2-40B4-BE49-F238E27FC236}">
                <a16:creationId xmlns:a16="http://schemas.microsoft.com/office/drawing/2014/main" id="{14FD2C77-4717-7F02-726B-0D476B8AD734}"/>
              </a:ext>
            </a:extLst>
          </p:cNvPr>
          <p:cNvSpPr>
            <a:spLocks noChangeAspect="1"/>
          </p:cNvSpPr>
          <p:nvPr/>
        </p:nvSpPr>
        <p:spPr>
          <a:xfrm>
            <a:off x="12407352" y="2345650"/>
            <a:ext cx="3030564" cy="864000"/>
          </a:xfrm>
          <a:custGeom>
            <a:avLst/>
            <a:gdLst/>
            <a:ahLst/>
            <a:cxnLst/>
            <a:rect l="l" t="t" r="r" b="b"/>
            <a:pathLst>
              <a:path w="5201102" h="1482810">
                <a:moveTo>
                  <a:pt x="0" y="0"/>
                </a:moveTo>
                <a:lnTo>
                  <a:pt x="5201102" y="0"/>
                </a:lnTo>
                <a:lnTo>
                  <a:pt x="5201102" y="1482810"/>
                </a:lnTo>
                <a:lnTo>
                  <a:pt x="0" y="148281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22">
            <a:extLst>
              <a:ext uri="{FF2B5EF4-FFF2-40B4-BE49-F238E27FC236}">
                <a16:creationId xmlns:a16="http://schemas.microsoft.com/office/drawing/2014/main" id="{20C85275-124B-EB69-85F9-472772904FA1}"/>
              </a:ext>
            </a:extLst>
          </p:cNvPr>
          <p:cNvSpPr>
            <a:spLocks noChangeAspect="1"/>
          </p:cNvSpPr>
          <p:nvPr/>
        </p:nvSpPr>
        <p:spPr>
          <a:xfrm>
            <a:off x="926716" y="2140500"/>
            <a:ext cx="3443478" cy="1008000"/>
          </a:xfrm>
          <a:custGeom>
            <a:avLst/>
            <a:gdLst/>
            <a:ahLst/>
            <a:cxnLst/>
            <a:rect l="l" t="t" r="r" b="b"/>
            <a:pathLst>
              <a:path w="4268908" h="1249626">
                <a:moveTo>
                  <a:pt x="0" y="0"/>
                </a:moveTo>
                <a:lnTo>
                  <a:pt x="4268908" y="0"/>
                </a:lnTo>
                <a:lnTo>
                  <a:pt x="4268908" y="1249626"/>
                </a:lnTo>
                <a:lnTo>
                  <a:pt x="0" y="12496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ES" dirty="0"/>
          </a:p>
        </p:txBody>
      </p:sp>
      <p:sp>
        <p:nvSpPr>
          <p:cNvPr id="18" name="AutoShape 23">
            <a:extLst>
              <a:ext uri="{FF2B5EF4-FFF2-40B4-BE49-F238E27FC236}">
                <a16:creationId xmlns:a16="http://schemas.microsoft.com/office/drawing/2014/main" id="{93387FDF-C44F-58B6-16FD-38F31BB9F3EB}"/>
              </a:ext>
            </a:extLst>
          </p:cNvPr>
          <p:cNvSpPr/>
          <p:nvPr userDrawn="1"/>
        </p:nvSpPr>
        <p:spPr>
          <a:xfrm>
            <a:off x="776813" y="8039100"/>
            <a:ext cx="16749187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9" name="Freeform 24">
            <a:extLst>
              <a:ext uri="{FF2B5EF4-FFF2-40B4-BE49-F238E27FC236}">
                <a16:creationId xmlns:a16="http://schemas.microsoft.com/office/drawing/2014/main" id="{1279A43D-FA0F-8DB2-D22E-D409F9150D44}"/>
              </a:ext>
            </a:extLst>
          </p:cNvPr>
          <p:cNvSpPr>
            <a:spLocks noChangeAspect="1"/>
          </p:cNvSpPr>
          <p:nvPr userDrawn="1"/>
        </p:nvSpPr>
        <p:spPr>
          <a:xfrm>
            <a:off x="1169866" y="8258700"/>
            <a:ext cx="2657011" cy="1044000"/>
          </a:xfrm>
          <a:custGeom>
            <a:avLst/>
            <a:gdLst/>
            <a:ahLst/>
            <a:cxnLst/>
            <a:rect l="l" t="t" r="r" b="b"/>
            <a:pathLst>
              <a:path w="3939944" h="3193592">
                <a:moveTo>
                  <a:pt x="0" y="0"/>
                </a:moveTo>
                <a:lnTo>
                  <a:pt x="3939944" y="0"/>
                </a:lnTo>
                <a:lnTo>
                  <a:pt x="3939944" y="3193592"/>
                </a:lnTo>
                <a:lnTo>
                  <a:pt x="0" y="3193592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-15127" t="-64446" r="-16929" b="-73047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0" name="TextBox 25">
            <a:extLst>
              <a:ext uri="{FF2B5EF4-FFF2-40B4-BE49-F238E27FC236}">
                <a16:creationId xmlns:a16="http://schemas.microsoft.com/office/drawing/2014/main" id="{2F69D96B-58C8-6694-BFBD-A68F5098573E}"/>
              </a:ext>
            </a:extLst>
          </p:cNvPr>
          <p:cNvSpPr txBox="1"/>
          <p:nvPr userDrawn="1"/>
        </p:nvSpPr>
        <p:spPr>
          <a:xfrm>
            <a:off x="776813" y="7433972"/>
            <a:ext cx="3795188" cy="523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06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Venue Sponsors</a:t>
            </a:r>
          </a:p>
        </p:txBody>
      </p:sp>
      <p:sp>
        <p:nvSpPr>
          <p:cNvPr id="21" name="TextBox 26">
            <a:extLst>
              <a:ext uri="{FF2B5EF4-FFF2-40B4-BE49-F238E27FC236}">
                <a16:creationId xmlns:a16="http://schemas.microsoft.com/office/drawing/2014/main" id="{B1DF440D-6A56-F180-9077-D1DAC7983EF1}"/>
              </a:ext>
            </a:extLst>
          </p:cNvPr>
          <p:cNvSpPr txBox="1"/>
          <p:nvPr userDrawn="1"/>
        </p:nvSpPr>
        <p:spPr>
          <a:xfrm>
            <a:off x="759956" y="721243"/>
            <a:ext cx="2926313" cy="5509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82"/>
              </a:lnSpc>
            </a:pPr>
            <a:r>
              <a:rPr lang="en-US" sz="3059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Sponsors</a:t>
            </a:r>
          </a:p>
        </p:txBody>
      </p:sp>
      <p:sp>
        <p:nvSpPr>
          <p:cNvPr id="2" name="TextBox 25">
            <a:extLst>
              <a:ext uri="{FF2B5EF4-FFF2-40B4-BE49-F238E27FC236}">
                <a16:creationId xmlns:a16="http://schemas.microsoft.com/office/drawing/2014/main" id="{CF8E3B77-ED10-E6CA-48AB-BA97ADDCD83C}"/>
              </a:ext>
            </a:extLst>
          </p:cNvPr>
          <p:cNvSpPr txBox="1"/>
          <p:nvPr userDrawn="1"/>
        </p:nvSpPr>
        <p:spPr>
          <a:xfrm>
            <a:off x="8343462" y="7433972"/>
            <a:ext cx="9182538" cy="52347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284"/>
              </a:lnSpc>
            </a:pPr>
            <a:r>
              <a:rPr lang="en-US" sz="3060" dirty="0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In collaboration with</a:t>
            </a:r>
          </a:p>
        </p:txBody>
      </p:sp>
      <p:pic>
        <p:nvPicPr>
          <p:cNvPr id="4" name="Picture 3" descr="A white text on a black background&#10;&#10;AI-generated content may be incorrect.">
            <a:extLst>
              <a:ext uri="{FF2B5EF4-FFF2-40B4-BE49-F238E27FC236}">
                <a16:creationId xmlns:a16="http://schemas.microsoft.com/office/drawing/2014/main" id="{6C46A99A-5B00-8D24-E50B-F94C16C32B6B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462" y="8510700"/>
            <a:ext cx="2947501" cy="540000"/>
          </a:xfrm>
          <a:prstGeom prst="rect">
            <a:avLst/>
          </a:prstGeom>
        </p:spPr>
      </p:pic>
      <p:pic>
        <p:nvPicPr>
          <p:cNvPr id="22" name="Picture 21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4ACF2445-1958-D0C6-0AE6-8063D8E1F384}"/>
              </a:ext>
            </a:extLst>
          </p:cNvPr>
          <p:cNvPicPr>
            <a:picLocks noChangeAspect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0653" y="8150700"/>
            <a:ext cx="3422388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8992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99694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8288000" cy="10287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21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9784080" y="0"/>
            <a:ext cx="8503920" cy="10287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54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8533582" y="-305916"/>
            <a:ext cx="834203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5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9785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32">
            <a:extLst>
              <a:ext uri="{FF2B5EF4-FFF2-40B4-BE49-F238E27FC236}">
                <a16:creationId xmlns:a16="http://schemas.microsoft.com/office/drawing/2014/main" id="{59C62EB0-4EE0-BB3B-F690-DDD76301F39B}"/>
              </a:ext>
            </a:extLst>
          </p:cNvPr>
          <p:cNvSpPr/>
          <p:nvPr userDrawn="1"/>
        </p:nvSpPr>
        <p:spPr>
          <a:xfrm>
            <a:off x="685800" y="1033796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sp>
        <p:nvSpPr>
          <p:cNvPr id="6" name="TextBox 33">
            <a:extLst>
              <a:ext uri="{FF2B5EF4-FFF2-40B4-BE49-F238E27FC236}">
                <a16:creationId xmlns:a16="http://schemas.microsoft.com/office/drawing/2014/main" id="{66B5234C-3ACB-6B3B-F164-280F7635BFFD}"/>
              </a:ext>
            </a:extLst>
          </p:cNvPr>
          <p:cNvSpPr txBox="1"/>
          <p:nvPr userDrawn="1"/>
        </p:nvSpPr>
        <p:spPr>
          <a:xfrm>
            <a:off x="685800" y="952500"/>
            <a:ext cx="3320536" cy="811176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r>
              <a: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rPr>
              <a:t>¡Hola!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35390A4-6BEE-8D1C-61EB-C0D4ADDA13A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915400" y="2476500"/>
            <a:ext cx="8229600" cy="6172200"/>
          </a:xfrm>
        </p:spPr>
        <p:txBody>
          <a:bodyPr/>
          <a:lstStyle/>
          <a:p>
            <a:endParaRPr lang="es-ES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56E7182F-0D62-5695-55DE-C9282FBA16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2552700"/>
            <a:ext cx="6400800" cy="5638800"/>
          </a:xfrm>
        </p:spPr>
        <p:txBody>
          <a:bodyPr>
            <a:normAutofit/>
          </a:bodyPr>
          <a:lstStyle>
            <a:lvl1pPr marL="0" indent="0">
              <a:buNone/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Explícanos un poco quien eres</a:t>
            </a:r>
          </a:p>
        </p:txBody>
      </p:sp>
    </p:spTree>
    <p:extLst>
      <p:ext uri="{BB962C8B-B14F-4D97-AF65-F5344CB8AC3E}">
        <p14:creationId xmlns:p14="http://schemas.microsoft.com/office/powerpoint/2010/main" val="3942007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13">
            <a:extLst>
              <a:ext uri="{FF2B5EF4-FFF2-40B4-BE49-F238E27FC236}">
                <a16:creationId xmlns:a16="http://schemas.microsoft.com/office/drawing/2014/main" id="{57E1B75A-8985-7DA0-5CDB-7042A57E8766}"/>
              </a:ext>
            </a:extLst>
          </p:cNvPr>
          <p:cNvGrpSpPr/>
          <p:nvPr userDrawn="1"/>
        </p:nvGrpSpPr>
        <p:grpSpPr>
          <a:xfrm>
            <a:off x="2433646" y="6137970"/>
            <a:ext cx="675356" cy="820017"/>
            <a:chOff x="0" y="-38100"/>
            <a:chExt cx="177872" cy="215972"/>
          </a:xfrm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28326FF7-7EC4-8DD7-53F4-F328F97FC271}"/>
                </a:ext>
              </a:extLst>
            </p:cNvPr>
            <p:cNvSpPr/>
            <p:nvPr/>
          </p:nvSpPr>
          <p:spPr>
            <a:xfrm>
              <a:off x="0" y="-18451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8" name="TextBox 15">
              <a:extLst>
                <a:ext uri="{FF2B5EF4-FFF2-40B4-BE49-F238E27FC236}">
                  <a16:creationId xmlns:a16="http://schemas.microsoft.com/office/drawing/2014/main" id="{3D481E61-6096-1211-AF58-9FA6B500AF7A}"/>
                </a:ext>
              </a:extLst>
            </p:cNvPr>
            <p:cNvSpPr txBox="1"/>
            <p:nvPr/>
          </p:nvSpPr>
          <p:spPr>
            <a:xfrm>
              <a:off x="0" y="-38100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3</a:t>
              </a:r>
            </a:p>
          </p:txBody>
        </p:sp>
      </p:grpSp>
      <p:grpSp>
        <p:nvGrpSpPr>
          <p:cNvPr id="9" name="Group 16">
            <a:extLst>
              <a:ext uri="{FF2B5EF4-FFF2-40B4-BE49-F238E27FC236}">
                <a16:creationId xmlns:a16="http://schemas.microsoft.com/office/drawing/2014/main" id="{718A1550-DCE9-2783-EFA8-A3A0F82092B9}"/>
              </a:ext>
            </a:extLst>
          </p:cNvPr>
          <p:cNvGrpSpPr/>
          <p:nvPr userDrawn="1"/>
        </p:nvGrpSpPr>
        <p:grpSpPr>
          <a:xfrm>
            <a:off x="2433646" y="4389239"/>
            <a:ext cx="675356" cy="820016"/>
            <a:chOff x="0" y="-38100"/>
            <a:chExt cx="177872" cy="215972"/>
          </a:xfrm>
        </p:grpSpPr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03D9251C-9CF0-4878-743A-4BB2948DC178}"/>
                </a:ext>
              </a:extLst>
            </p:cNvPr>
            <p:cNvSpPr/>
            <p:nvPr userDrawn="1"/>
          </p:nvSpPr>
          <p:spPr>
            <a:xfrm>
              <a:off x="0" y="-17318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1" name="TextBox 18">
              <a:extLst>
                <a:ext uri="{FF2B5EF4-FFF2-40B4-BE49-F238E27FC236}">
                  <a16:creationId xmlns:a16="http://schemas.microsoft.com/office/drawing/2014/main" id="{AEBD0B7C-3CF4-9E82-E300-0B897CF266BE}"/>
                </a:ext>
              </a:extLst>
            </p:cNvPr>
            <p:cNvSpPr txBox="1"/>
            <p:nvPr/>
          </p:nvSpPr>
          <p:spPr>
            <a:xfrm>
              <a:off x="0" y="-38100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1</a:t>
              </a:r>
            </a:p>
          </p:txBody>
        </p:sp>
      </p:grpSp>
      <p:grpSp>
        <p:nvGrpSpPr>
          <p:cNvPr id="12" name="Group 19">
            <a:extLst>
              <a:ext uri="{FF2B5EF4-FFF2-40B4-BE49-F238E27FC236}">
                <a16:creationId xmlns:a16="http://schemas.microsoft.com/office/drawing/2014/main" id="{A9193DA0-12A3-8867-6974-4ACFBD2B30D7}"/>
              </a:ext>
            </a:extLst>
          </p:cNvPr>
          <p:cNvGrpSpPr/>
          <p:nvPr userDrawn="1"/>
        </p:nvGrpSpPr>
        <p:grpSpPr>
          <a:xfrm>
            <a:off x="2433646" y="5263604"/>
            <a:ext cx="675356" cy="820017"/>
            <a:chOff x="0" y="-22820"/>
            <a:chExt cx="177872" cy="215972"/>
          </a:xfrm>
        </p:grpSpPr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88213D2C-3D06-72F0-21F5-234980C40E91}"/>
                </a:ext>
              </a:extLst>
            </p:cNvPr>
            <p:cNvSpPr/>
            <p:nvPr/>
          </p:nvSpPr>
          <p:spPr>
            <a:xfrm>
              <a:off x="0" y="0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14" name="TextBox 21">
              <a:extLst>
                <a:ext uri="{FF2B5EF4-FFF2-40B4-BE49-F238E27FC236}">
                  <a16:creationId xmlns:a16="http://schemas.microsoft.com/office/drawing/2014/main" id="{4DC21002-ACED-8C99-26E6-BE61561085BF}"/>
                </a:ext>
              </a:extLst>
            </p:cNvPr>
            <p:cNvSpPr txBox="1"/>
            <p:nvPr/>
          </p:nvSpPr>
          <p:spPr>
            <a:xfrm>
              <a:off x="0" y="-22820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2</a:t>
              </a:r>
            </a:p>
          </p:txBody>
        </p:sp>
      </p:grpSp>
      <p:grpSp>
        <p:nvGrpSpPr>
          <p:cNvPr id="15" name="Group 22">
            <a:extLst>
              <a:ext uri="{FF2B5EF4-FFF2-40B4-BE49-F238E27FC236}">
                <a16:creationId xmlns:a16="http://schemas.microsoft.com/office/drawing/2014/main" id="{A1EC7EBD-E8AB-AE4D-8B83-F2299FB9264C}"/>
              </a:ext>
            </a:extLst>
          </p:cNvPr>
          <p:cNvGrpSpPr/>
          <p:nvPr userDrawn="1"/>
        </p:nvGrpSpPr>
        <p:grpSpPr>
          <a:xfrm>
            <a:off x="2433646" y="7012336"/>
            <a:ext cx="675356" cy="820016"/>
            <a:chOff x="0" y="-38100"/>
            <a:chExt cx="177872" cy="215972"/>
          </a:xfrm>
        </p:grpSpPr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FEE22346-D07A-4F16-8D25-681087BC61E6}"/>
                </a:ext>
              </a:extLst>
            </p:cNvPr>
            <p:cNvSpPr/>
            <p:nvPr/>
          </p:nvSpPr>
          <p:spPr>
            <a:xfrm>
              <a:off x="0" y="-10664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7" name="TextBox 24">
              <a:extLst>
                <a:ext uri="{FF2B5EF4-FFF2-40B4-BE49-F238E27FC236}">
                  <a16:creationId xmlns:a16="http://schemas.microsoft.com/office/drawing/2014/main" id="{EEB74BF8-8B13-F1C5-5F0F-5AFA6C62BF01}"/>
                </a:ext>
              </a:extLst>
            </p:cNvPr>
            <p:cNvSpPr txBox="1"/>
            <p:nvPr/>
          </p:nvSpPr>
          <p:spPr>
            <a:xfrm>
              <a:off x="0" y="-38100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4</a:t>
              </a:r>
            </a:p>
          </p:txBody>
        </p:sp>
      </p:grpSp>
      <p:grpSp>
        <p:nvGrpSpPr>
          <p:cNvPr id="18" name="Group 25">
            <a:extLst>
              <a:ext uri="{FF2B5EF4-FFF2-40B4-BE49-F238E27FC236}">
                <a16:creationId xmlns:a16="http://schemas.microsoft.com/office/drawing/2014/main" id="{ED716E62-DA0C-C2DF-1AAF-32B959782C83}"/>
              </a:ext>
            </a:extLst>
          </p:cNvPr>
          <p:cNvGrpSpPr/>
          <p:nvPr userDrawn="1"/>
        </p:nvGrpSpPr>
        <p:grpSpPr>
          <a:xfrm>
            <a:off x="2433646" y="7886701"/>
            <a:ext cx="675356" cy="820017"/>
            <a:chOff x="0" y="-20069"/>
            <a:chExt cx="177872" cy="215972"/>
          </a:xfrm>
        </p:grpSpPr>
        <p:sp>
          <p:nvSpPr>
            <p:cNvPr id="19" name="Freeform 26">
              <a:extLst>
                <a:ext uri="{FF2B5EF4-FFF2-40B4-BE49-F238E27FC236}">
                  <a16:creationId xmlns:a16="http://schemas.microsoft.com/office/drawing/2014/main" id="{59814909-68E5-8CBD-6575-E4EC8AC7C51E}"/>
                </a:ext>
              </a:extLst>
            </p:cNvPr>
            <p:cNvSpPr/>
            <p:nvPr/>
          </p:nvSpPr>
          <p:spPr>
            <a:xfrm>
              <a:off x="0" y="0"/>
              <a:ext cx="177872" cy="177872"/>
            </a:xfrm>
            <a:custGeom>
              <a:avLst/>
              <a:gdLst/>
              <a:ahLst/>
              <a:cxnLst/>
              <a:rect l="l" t="t" r="r" b="b"/>
              <a:pathLst>
                <a:path w="177872" h="177872">
                  <a:moveTo>
                    <a:pt x="88936" y="0"/>
                  </a:moveTo>
                  <a:lnTo>
                    <a:pt x="88936" y="0"/>
                  </a:lnTo>
                  <a:cubicBezTo>
                    <a:pt x="138054" y="0"/>
                    <a:pt x="177872" y="39818"/>
                    <a:pt x="177872" y="88936"/>
                  </a:cubicBezTo>
                  <a:lnTo>
                    <a:pt x="177872" y="88936"/>
                  </a:lnTo>
                  <a:cubicBezTo>
                    <a:pt x="177872" y="138054"/>
                    <a:pt x="138054" y="177872"/>
                    <a:pt x="88936" y="177872"/>
                  </a:cubicBezTo>
                  <a:lnTo>
                    <a:pt x="88936" y="177872"/>
                  </a:lnTo>
                  <a:cubicBezTo>
                    <a:pt x="39818" y="177872"/>
                    <a:pt x="0" y="138054"/>
                    <a:pt x="0" y="88936"/>
                  </a:cubicBezTo>
                  <a:lnTo>
                    <a:pt x="0" y="88936"/>
                  </a:lnTo>
                  <a:cubicBezTo>
                    <a:pt x="0" y="39818"/>
                    <a:pt x="39818" y="0"/>
                    <a:pt x="88936" y="0"/>
                  </a:cubicBezTo>
                  <a:close/>
                </a:path>
              </a:pathLst>
            </a:custGeom>
            <a:solidFill>
              <a:srgbClr val="DAD9DA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0" name="TextBox 27">
              <a:extLst>
                <a:ext uri="{FF2B5EF4-FFF2-40B4-BE49-F238E27FC236}">
                  <a16:creationId xmlns:a16="http://schemas.microsoft.com/office/drawing/2014/main" id="{6503EC41-C5A5-082A-3D2A-2B5ACFE24763}"/>
                </a:ext>
              </a:extLst>
            </p:cNvPr>
            <p:cNvSpPr txBox="1"/>
            <p:nvPr/>
          </p:nvSpPr>
          <p:spPr>
            <a:xfrm>
              <a:off x="0" y="-20069"/>
              <a:ext cx="177872" cy="2159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424242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5</a:t>
              </a:r>
            </a:p>
          </p:txBody>
        </p:sp>
      </p:grpSp>
      <p:sp>
        <p:nvSpPr>
          <p:cNvPr id="27" name="Freeform 32">
            <a:extLst>
              <a:ext uri="{FF2B5EF4-FFF2-40B4-BE49-F238E27FC236}">
                <a16:creationId xmlns:a16="http://schemas.microsoft.com/office/drawing/2014/main" id="{9392D25D-DC66-80FC-DBDC-EF325C0EBCC8}"/>
              </a:ext>
            </a:extLst>
          </p:cNvPr>
          <p:cNvSpPr/>
          <p:nvPr/>
        </p:nvSpPr>
        <p:spPr>
          <a:xfrm>
            <a:off x="2346068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22" name="Group 31">
            <a:extLst>
              <a:ext uri="{FF2B5EF4-FFF2-40B4-BE49-F238E27FC236}">
                <a16:creationId xmlns:a16="http://schemas.microsoft.com/office/drawing/2014/main" id="{148B268A-8A55-F0B5-E066-7AB70F5E019E}"/>
              </a:ext>
            </a:extLst>
          </p:cNvPr>
          <p:cNvGrpSpPr/>
          <p:nvPr userDrawn="1"/>
        </p:nvGrpSpPr>
        <p:grpSpPr>
          <a:xfrm>
            <a:off x="685800" y="979524"/>
            <a:ext cx="3320536" cy="811176"/>
            <a:chOff x="0" y="176172"/>
            <a:chExt cx="1556200" cy="380165"/>
          </a:xfrm>
        </p:grpSpPr>
        <p:sp>
          <p:nvSpPr>
            <p:cNvPr id="23" name="Freeform 32">
              <a:extLst>
                <a:ext uri="{FF2B5EF4-FFF2-40B4-BE49-F238E27FC236}">
                  <a16:creationId xmlns:a16="http://schemas.microsoft.com/office/drawing/2014/main" id="{0165B46C-3D70-59C3-31FC-D170097D4E20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4" name="TextBox 33">
              <a:extLst>
                <a:ext uri="{FF2B5EF4-FFF2-40B4-BE49-F238E27FC236}">
                  <a16:creationId xmlns:a16="http://schemas.microsoft.com/office/drawing/2014/main" id="{F703629C-DB76-1CA5-0BD0-0578C1EAD7CA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r>
                <a:rPr lang="en-US" sz="2255" b="1" spc="-24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¿</a:t>
              </a:r>
              <a:r>
                <a:rPr lang="en-US" sz="2255" b="1" spc="-24" dirty="0" err="1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Qué</a:t>
              </a:r>
              <a:r>
                <a:rPr lang="en-US" sz="2255" b="1" spc="-24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 </a:t>
              </a:r>
              <a:r>
                <a:rPr lang="en-US" sz="2255" b="1" spc="-24" dirty="0" err="1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vamos</a:t>
              </a:r>
              <a:r>
                <a:rPr lang="en-US" sz="2255" b="1" spc="-24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 a </a:t>
              </a:r>
              <a:r>
                <a:rPr lang="en-US" sz="2255" b="1" spc="-24" dirty="0" err="1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ver</a:t>
              </a:r>
              <a:r>
                <a:rPr lang="en-US" sz="2255" b="1" spc="-24" dirty="0">
                  <a:solidFill>
                    <a:srgbClr val="FFFFFF"/>
                  </a:solidFill>
                  <a:latin typeface="IBM Plex Sans Condensed Bold"/>
                  <a:ea typeface="IBM Plex Sans Condensed Bold"/>
                  <a:cs typeface="IBM Plex Sans Condensed Bold"/>
                  <a:sym typeface="IBM Plex Sans Condensed Bold"/>
                </a:rPr>
                <a:t>?</a:t>
              </a:r>
            </a:p>
          </p:txBody>
        </p:sp>
      </p:grp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858B56-51CA-F342-DBA9-38F0F4C5F7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581400" y="4468813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D4909811-1170-5CAA-6C56-5D185E2176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68430" y="5349592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27719FBB-3B92-5D82-2F64-F4702422919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68430" y="6230371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21" name="Marcador de texto 2">
            <a:extLst>
              <a:ext uri="{FF2B5EF4-FFF2-40B4-BE49-F238E27FC236}">
                <a16:creationId xmlns:a16="http://schemas.microsoft.com/office/drawing/2014/main" id="{0B63B111-C69F-D168-6C9F-85D5D9368D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89506" y="7111150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25" name="Marcador de texto 2">
            <a:extLst>
              <a:ext uri="{FF2B5EF4-FFF2-40B4-BE49-F238E27FC236}">
                <a16:creationId xmlns:a16="http://schemas.microsoft.com/office/drawing/2014/main" id="{EC234103-747A-9578-9DB5-6B53A5F9A86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89506" y="7991928"/>
            <a:ext cx="6629400" cy="67468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443795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1</a:t>
            </a:r>
          </a:p>
        </p:txBody>
      </p:sp>
    </p:spTree>
    <p:extLst>
      <p:ext uri="{BB962C8B-B14F-4D97-AF65-F5344CB8AC3E}">
        <p14:creationId xmlns:p14="http://schemas.microsoft.com/office/powerpoint/2010/main" val="103443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1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4A62D0-6C61-9D4B-073B-4710A5A43099}"/>
              </a:ext>
            </a:extLst>
          </p:cNvPr>
          <p:cNvSpPr/>
          <p:nvPr userDrawn="1"/>
        </p:nvSpPr>
        <p:spPr>
          <a:xfrm>
            <a:off x="-762000" y="-266700"/>
            <a:ext cx="19735800" cy="11049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7430946-A1CC-4377-43D3-03AE934E58C9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05C021-76EF-DC8A-2FB5-7F053C68827C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3965CF7-79CF-F261-394C-041634BFCCD4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C71098-3B62-5AC0-0AFA-DD437A11DCBE}"/>
              </a:ext>
            </a:extLst>
          </p:cNvPr>
          <p:cNvSpPr txBox="1"/>
          <p:nvPr userDrawn="1"/>
        </p:nvSpPr>
        <p:spPr>
          <a:xfrm>
            <a:off x="14981708" y="1216145"/>
            <a:ext cx="1715604" cy="2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B329CA-E154-C23B-2131-B4AE040FBE97}"/>
              </a:ext>
            </a:extLst>
          </p:cNvPr>
          <p:cNvSpPr txBox="1"/>
          <p:nvPr userDrawn="1"/>
        </p:nvSpPr>
        <p:spPr>
          <a:xfrm>
            <a:off x="14877799" y="1548610"/>
            <a:ext cx="1715604" cy="2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</p:spTree>
    <p:extLst>
      <p:ext uri="{BB962C8B-B14F-4D97-AF65-F5344CB8AC3E}">
        <p14:creationId xmlns:p14="http://schemas.microsoft.com/office/powerpoint/2010/main" val="2728940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32664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5823464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" name="Group 31">
            <a:extLst>
              <a:ext uri="{FF2B5EF4-FFF2-40B4-BE49-F238E27FC236}">
                <a16:creationId xmlns:a16="http://schemas.microsoft.com/office/drawing/2014/main" id="{B2407A98-3013-A4D3-07E1-9BAF7E20BFF0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A0D97577-573D-756E-251E-3671C2DC0A20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33">
              <a:extLst>
                <a:ext uri="{FF2B5EF4-FFF2-40B4-BE49-F238E27FC236}">
                  <a16:creationId xmlns:a16="http://schemas.microsoft.com/office/drawing/2014/main" id="{7CA1DB49-9E71-6925-0080-AA6165FA76EB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8" name="Marcador de texto 5">
            <a:extLst>
              <a:ext uri="{FF2B5EF4-FFF2-40B4-BE49-F238E27FC236}">
                <a16:creationId xmlns:a16="http://schemas.microsoft.com/office/drawing/2014/main" id="{B9433701-5320-2958-63C4-9AE635D32A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2</a:t>
            </a:r>
          </a:p>
        </p:txBody>
      </p:sp>
    </p:spTree>
    <p:extLst>
      <p:ext uri="{BB962C8B-B14F-4D97-AF65-F5344CB8AC3E}">
        <p14:creationId xmlns:p14="http://schemas.microsoft.com/office/powerpoint/2010/main" val="3070907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2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284A62D0-6C61-9D4B-073B-4710A5A43099}"/>
              </a:ext>
            </a:extLst>
          </p:cNvPr>
          <p:cNvSpPr/>
          <p:nvPr userDrawn="1"/>
        </p:nvSpPr>
        <p:spPr>
          <a:xfrm>
            <a:off x="-762000" y="-266700"/>
            <a:ext cx="19735800" cy="110490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7" name="AutoShape 6">
            <a:extLst>
              <a:ext uri="{FF2B5EF4-FFF2-40B4-BE49-F238E27FC236}">
                <a16:creationId xmlns:a16="http://schemas.microsoft.com/office/drawing/2014/main" id="{27430946-A1CC-4377-43D3-03AE934E58C9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00400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4953000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399B54C-5A14-0CBA-7AAE-6A2FE6DC227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3405C021-76EF-DC8A-2FB5-7F053C68827C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9" name="AutoShape 8">
            <a:extLst>
              <a:ext uri="{FF2B5EF4-FFF2-40B4-BE49-F238E27FC236}">
                <a16:creationId xmlns:a16="http://schemas.microsoft.com/office/drawing/2014/main" id="{A3965CF7-79CF-F261-394C-041634BFCCD4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8C71098-3B62-5AC0-0AFA-DD437A11DCBE}"/>
              </a:ext>
            </a:extLst>
          </p:cNvPr>
          <p:cNvSpPr txBox="1"/>
          <p:nvPr userDrawn="1"/>
        </p:nvSpPr>
        <p:spPr>
          <a:xfrm>
            <a:off x="14981708" y="1216145"/>
            <a:ext cx="1715604" cy="280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chemeClr val="tx1">
                    <a:lumMod val="75000"/>
                    <a:lumOff val="25000"/>
                  </a:schemeClr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12" name="TextBox 12">
            <a:extLst>
              <a:ext uri="{FF2B5EF4-FFF2-40B4-BE49-F238E27FC236}">
                <a16:creationId xmlns:a16="http://schemas.microsoft.com/office/drawing/2014/main" id="{4BB329CA-E154-C23B-2131-B4AE040FBE97}"/>
              </a:ext>
            </a:extLst>
          </p:cNvPr>
          <p:cNvSpPr txBox="1"/>
          <p:nvPr userDrawn="1"/>
        </p:nvSpPr>
        <p:spPr>
          <a:xfrm>
            <a:off x="14877799" y="1548610"/>
            <a:ext cx="1715604" cy="2309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 dirty="0">
                <a:solidFill>
                  <a:schemeClr val="tx1">
                    <a:lumMod val="75000"/>
                    <a:lumOff val="25000"/>
                  </a:schemeClr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  <p:grpSp>
        <p:nvGrpSpPr>
          <p:cNvPr id="13" name="Group 31">
            <a:extLst>
              <a:ext uri="{FF2B5EF4-FFF2-40B4-BE49-F238E27FC236}">
                <a16:creationId xmlns:a16="http://schemas.microsoft.com/office/drawing/2014/main" id="{7AFFD2D6-99A6-2FA9-57D2-AD6A997116CB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14" name="Freeform 32">
              <a:extLst>
                <a:ext uri="{FF2B5EF4-FFF2-40B4-BE49-F238E27FC236}">
                  <a16:creationId xmlns:a16="http://schemas.microsoft.com/office/drawing/2014/main" id="{F9DC2BD0-2A85-039D-8298-EF350B6C2F13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5" name="TextBox 33">
              <a:extLst>
                <a:ext uri="{FF2B5EF4-FFF2-40B4-BE49-F238E27FC236}">
                  <a16:creationId xmlns:a16="http://schemas.microsoft.com/office/drawing/2014/main" id="{BC5D96D9-B96F-23BA-37CD-8F28EBB7B460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068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oqu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8">
            <a:extLst>
              <a:ext uri="{FF2B5EF4-FFF2-40B4-BE49-F238E27FC236}">
                <a16:creationId xmlns:a16="http://schemas.microsoft.com/office/drawing/2014/main" id="{AEBD0B7C-3CF4-9E82-E300-0B897CF266BE}"/>
              </a:ext>
            </a:extLst>
          </p:cNvPr>
          <p:cNvSpPr txBox="1"/>
          <p:nvPr/>
        </p:nvSpPr>
        <p:spPr>
          <a:xfrm>
            <a:off x="2433646" y="4235500"/>
            <a:ext cx="675356" cy="820017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3157"/>
              </a:lnSpc>
            </a:pPr>
            <a:endParaRPr lang="en-US" sz="2255" b="1" spc="-24" dirty="0">
              <a:solidFill>
                <a:srgbClr val="424242"/>
              </a:solidFill>
              <a:latin typeface="IBM Plex Sans Condensed Bold"/>
              <a:ea typeface="IBM Plex Sans Condensed Bold"/>
              <a:cs typeface="IBM Plex Sans Condensed Bold"/>
              <a:sym typeface="IBM Plex Sans Condensed Bold"/>
            </a:endParaRPr>
          </a:p>
        </p:txBody>
      </p:sp>
      <p:sp>
        <p:nvSpPr>
          <p:cNvPr id="23" name="Freeform 32">
            <a:extLst>
              <a:ext uri="{FF2B5EF4-FFF2-40B4-BE49-F238E27FC236}">
                <a16:creationId xmlns:a16="http://schemas.microsoft.com/office/drawing/2014/main" id="{0165B46C-3D70-59C3-31FC-D170097D4E20}"/>
              </a:ext>
            </a:extLst>
          </p:cNvPr>
          <p:cNvSpPr/>
          <p:nvPr/>
        </p:nvSpPr>
        <p:spPr>
          <a:xfrm>
            <a:off x="685800" y="1060820"/>
            <a:ext cx="3320536" cy="729880"/>
          </a:xfrm>
          <a:custGeom>
            <a:avLst/>
            <a:gdLst/>
            <a:ahLst/>
            <a:cxnLst/>
            <a:rect l="l" t="t" r="r" b="b"/>
            <a:pathLst>
              <a:path w="1556200" h="342065">
                <a:moveTo>
                  <a:pt x="1353000" y="0"/>
                </a:moveTo>
                <a:cubicBezTo>
                  <a:pt x="1465225" y="0"/>
                  <a:pt x="1556200" y="76574"/>
                  <a:pt x="1556200" y="171033"/>
                </a:cubicBezTo>
                <a:cubicBezTo>
                  <a:pt x="1556200" y="265491"/>
                  <a:pt x="1465225" y="342065"/>
                  <a:pt x="1353000" y="342065"/>
                </a:cubicBezTo>
                <a:lnTo>
                  <a:pt x="203200" y="342065"/>
                </a:lnTo>
                <a:cubicBezTo>
                  <a:pt x="90976" y="342065"/>
                  <a:pt x="0" y="265491"/>
                  <a:pt x="0" y="171033"/>
                </a:cubicBezTo>
                <a:cubicBezTo>
                  <a:pt x="0" y="76574"/>
                  <a:pt x="90976" y="0"/>
                  <a:pt x="203200" y="0"/>
                </a:cubicBezTo>
                <a:close/>
              </a:path>
            </a:pathLst>
          </a:custGeom>
          <a:solidFill>
            <a:srgbClr val="FF0079"/>
          </a:solidFill>
        </p:spPr>
        <p:txBody>
          <a:bodyPr/>
          <a:lstStyle/>
          <a:p>
            <a:endParaRPr lang="es-ES"/>
          </a:p>
        </p:txBody>
      </p:sp>
      <p:grpSp>
        <p:nvGrpSpPr>
          <p:cNvPr id="3" name="Group 31">
            <a:extLst>
              <a:ext uri="{FF2B5EF4-FFF2-40B4-BE49-F238E27FC236}">
                <a16:creationId xmlns:a16="http://schemas.microsoft.com/office/drawing/2014/main" id="{47E20653-0CB6-8048-0EA3-04448957A2D3}"/>
              </a:ext>
            </a:extLst>
          </p:cNvPr>
          <p:cNvGrpSpPr/>
          <p:nvPr userDrawn="1"/>
        </p:nvGrpSpPr>
        <p:grpSpPr>
          <a:xfrm>
            <a:off x="3232664" y="979524"/>
            <a:ext cx="3320536" cy="811176"/>
            <a:chOff x="0" y="176172"/>
            <a:chExt cx="1556200" cy="380165"/>
          </a:xfrm>
        </p:grpSpPr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E3D42508-0A63-2755-FB59-699D382D4F06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5" name="TextBox 33">
              <a:extLst>
                <a:ext uri="{FF2B5EF4-FFF2-40B4-BE49-F238E27FC236}">
                  <a16:creationId xmlns:a16="http://schemas.microsoft.com/office/drawing/2014/main" id="{817CE331-4AB6-F69F-86CF-C851A1F6960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1" name="Group 31">
            <a:extLst>
              <a:ext uri="{FF2B5EF4-FFF2-40B4-BE49-F238E27FC236}">
                <a16:creationId xmlns:a16="http://schemas.microsoft.com/office/drawing/2014/main" id="{EAC1BE7A-DB72-64FD-2E5A-3D05B2B9E90B}"/>
              </a:ext>
            </a:extLst>
          </p:cNvPr>
          <p:cNvGrpSpPr/>
          <p:nvPr userDrawn="1"/>
        </p:nvGrpSpPr>
        <p:grpSpPr>
          <a:xfrm>
            <a:off x="5823464" y="979524"/>
            <a:ext cx="3320536" cy="811176"/>
            <a:chOff x="0" y="176172"/>
            <a:chExt cx="1556200" cy="38016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B03FEA1F-503F-6188-DDBF-1761750F384A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26" name="TextBox 33">
              <a:extLst>
                <a:ext uri="{FF2B5EF4-FFF2-40B4-BE49-F238E27FC236}">
                  <a16:creationId xmlns:a16="http://schemas.microsoft.com/office/drawing/2014/main" id="{0E8C1490-23E4-523F-1D86-D2682EDCE3B7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2" name="Group 31">
            <a:extLst>
              <a:ext uri="{FF2B5EF4-FFF2-40B4-BE49-F238E27FC236}">
                <a16:creationId xmlns:a16="http://schemas.microsoft.com/office/drawing/2014/main" id="{B2407A98-3013-A4D3-07E1-9BAF7E20BFF0}"/>
              </a:ext>
            </a:extLst>
          </p:cNvPr>
          <p:cNvGrpSpPr/>
          <p:nvPr userDrawn="1"/>
        </p:nvGrpSpPr>
        <p:grpSpPr>
          <a:xfrm>
            <a:off x="7499864" y="979524"/>
            <a:ext cx="3320536" cy="811176"/>
            <a:chOff x="0" y="176172"/>
            <a:chExt cx="1556200" cy="380165"/>
          </a:xfrm>
        </p:grpSpPr>
        <p:sp>
          <p:nvSpPr>
            <p:cNvPr id="6" name="Freeform 32">
              <a:extLst>
                <a:ext uri="{FF2B5EF4-FFF2-40B4-BE49-F238E27FC236}">
                  <a16:creationId xmlns:a16="http://schemas.microsoft.com/office/drawing/2014/main" id="{A0D97577-573D-756E-251E-3671C2DC0A20}"/>
                </a:ext>
              </a:extLst>
            </p:cNvPr>
            <p:cNvSpPr/>
            <p:nvPr/>
          </p:nvSpPr>
          <p:spPr>
            <a:xfrm>
              <a:off x="0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7" name="TextBox 33">
              <a:extLst>
                <a:ext uri="{FF2B5EF4-FFF2-40B4-BE49-F238E27FC236}">
                  <a16:creationId xmlns:a16="http://schemas.microsoft.com/office/drawing/2014/main" id="{7CA1DB49-9E71-6925-0080-AA6165FA76EB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grpSp>
        <p:nvGrpSpPr>
          <p:cNvPr id="8" name="Group 31">
            <a:extLst>
              <a:ext uri="{FF2B5EF4-FFF2-40B4-BE49-F238E27FC236}">
                <a16:creationId xmlns:a16="http://schemas.microsoft.com/office/drawing/2014/main" id="{D46F7F6B-5C26-9DA7-9686-3F11FB3B594C}"/>
              </a:ext>
            </a:extLst>
          </p:cNvPr>
          <p:cNvGrpSpPr/>
          <p:nvPr userDrawn="1"/>
        </p:nvGrpSpPr>
        <p:grpSpPr>
          <a:xfrm>
            <a:off x="9829800" y="979524"/>
            <a:ext cx="3396736" cy="811176"/>
            <a:chOff x="-35712" y="176172"/>
            <a:chExt cx="1591912" cy="380165"/>
          </a:xfrm>
        </p:grpSpPr>
        <p:sp>
          <p:nvSpPr>
            <p:cNvPr id="9" name="Freeform 32">
              <a:extLst>
                <a:ext uri="{FF2B5EF4-FFF2-40B4-BE49-F238E27FC236}">
                  <a16:creationId xmlns:a16="http://schemas.microsoft.com/office/drawing/2014/main" id="{E6572DDD-A597-BF12-125F-1466361D8D8C}"/>
                </a:ext>
              </a:extLst>
            </p:cNvPr>
            <p:cNvSpPr/>
            <p:nvPr/>
          </p:nvSpPr>
          <p:spPr>
            <a:xfrm>
              <a:off x="-35712" y="214272"/>
              <a:ext cx="1556200" cy="342065"/>
            </a:xfrm>
            <a:custGeom>
              <a:avLst/>
              <a:gdLst/>
              <a:ahLst/>
              <a:cxnLst/>
              <a:rect l="l" t="t" r="r" b="b"/>
              <a:pathLst>
                <a:path w="1556200" h="342065">
                  <a:moveTo>
                    <a:pt x="1353000" y="0"/>
                  </a:moveTo>
                  <a:cubicBezTo>
                    <a:pt x="1465225" y="0"/>
                    <a:pt x="1556200" y="76574"/>
                    <a:pt x="1556200" y="171033"/>
                  </a:cubicBezTo>
                  <a:cubicBezTo>
                    <a:pt x="1556200" y="265491"/>
                    <a:pt x="1465225" y="342065"/>
                    <a:pt x="1353000" y="342065"/>
                  </a:cubicBezTo>
                  <a:lnTo>
                    <a:pt x="203200" y="342065"/>
                  </a:lnTo>
                  <a:cubicBezTo>
                    <a:pt x="90976" y="342065"/>
                    <a:pt x="0" y="265491"/>
                    <a:pt x="0" y="171033"/>
                  </a:cubicBezTo>
                  <a:cubicBezTo>
                    <a:pt x="0" y="76574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0079"/>
            </a:solidFill>
          </p:spPr>
          <p:txBody>
            <a:bodyPr/>
            <a:lstStyle/>
            <a:p>
              <a:endParaRPr lang="es-ES"/>
            </a:p>
          </p:txBody>
        </p:sp>
        <p:sp>
          <p:nvSpPr>
            <p:cNvPr id="10" name="TextBox 33">
              <a:extLst>
                <a:ext uri="{FF2B5EF4-FFF2-40B4-BE49-F238E27FC236}">
                  <a16:creationId xmlns:a16="http://schemas.microsoft.com/office/drawing/2014/main" id="{94E1A0E2-2071-E45C-7BE1-B61FEEE35EB9}"/>
                </a:ext>
              </a:extLst>
            </p:cNvPr>
            <p:cNvSpPr txBox="1"/>
            <p:nvPr/>
          </p:nvSpPr>
          <p:spPr>
            <a:xfrm>
              <a:off x="0" y="176172"/>
              <a:ext cx="1556200" cy="38016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57"/>
                </a:lnSpc>
              </a:pPr>
              <a:endParaRPr lang="en-US" sz="2255" b="1" spc="-24" dirty="0">
                <a:solidFill>
                  <a:srgbClr val="FFFFFF"/>
                </a:solidFill>
                <a:latin typeface="IBM Plex Sans Condensed Bold"/>
                <a:ea typeface="IBM Plex Sans Condensed Bold"/>
                <a:cs typeface="IBM Plex Sans Condensed Bold"/>
                <a:sym typeface="IBM Plex Sans Condensed Bold"/>
              </a:endParaRPr>
            </a:p>
          </p:txBody>
        </p:sp>
      </p:grpSp>
      <p:sp>
        <p:nvSpPr>
          <p:cNvPr id="12" name="Marcador de texto 5">
            <a:extLst>
              <a:ext uri="{FF2B5EF4-FFF2-40B4-BE49-F238E27FC236}">
                <a16:creationId xmlns:a16="http://schemas.microsoft.com/office/drawing/2014/main" id="{D7B3C8EC-271C-7C1A-21EA-E49307F46C7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43000" y="1104900"/>
            <a:ext cx="6781800" cy="631952"/>
          </a:xfrm>
        </p:spPr>
        <p:txBody>
          <a:bodyPr>
            <a:noAutofit/>
          </a:bodyPr>
          <a:lstStyle>
            <a:lvl1pPr marL="0" indent="0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s-ES" dirty="0"/>
              <a:t>BLOQUE 3</a:t>
            </a:r>
          </a:p>
        </p:txBody>
      </p:sp>
    </p:spTree>
    <p:extLst>
      <p:ext uri="{BB962C8B-B14F-4D97-AF65-F5344CB8AC3E}">
        <p14:creationId xmlns:p14="http://schemas.microsoft.com/office/powerpoint/2010/main" val="3643374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5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3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373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17373600" cy="765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1" y="9486900"/>
            <a:ext cx="46481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4/8/25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62600" y="9486900"/>
            <a:ext cx="6781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573000" y="9486900"/>
            <a:ext cx="525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0043FF0-1FA2-8DE5-332D-E02F544F2258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-1" y="0"/>
            <a:ext cx="18287999" cy="10287000"/>
          </a:xfrm>
          <a:prstGeom prst="rect">
            <a:avLst/>
          </a:prstGeom>
        </p:spPr>
      </p:pic>
      <p:sp>
        <p:nvSpPr>
          <p:cNvPr id="16" name="Freeform 3">
            <a:extLst>
              <a:ext uri="{FF2B5EF4-FFF2-40B4-BE49-F238E27FC236}">
                <a16:creationId xmlns:a16="http://schemas.microsoft.com/office/drawing/2014/main" id="{9DF7ABFB-B0ED-F2F0-97E4-C74D667208AB}"/>
              </a:ext>
            </a:extLst>
          </p:cNvPr>
          <p:cNvSpPr/>
          <p:nvPr userDrawn="1"/>
        </p:nvSpPr>
        <p:spPr>
          <a:xfrm>
            <a:off x="-2667616" y="4193073"/>
            <a:ext cx="10031001" cy="8229600"/>
          </a:xfrm>
          <a:custGeom>
            <a:avLst/>
            <a:gdLst/>
            <a:ahLst/>
            <a:cxnLst/>
            <a:rect l="l" t="t" r="r" b="b"/>
            <a:pathLst>
              <a:path w="10031001" h="8229600">
                <a:moveTo>
                  <a:pt x="0" y="0"/>
                </a:moveTo>
                <a:lnTo>
                  <a:pt x="10031000" y="0"/>
                </a:lnTo>
                <a:lnTo>
                  <a:pt x="100310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7" name="Freeform 4">
            <a:extLst>
              <a:ext uri="{FF2B5EF4-FFF2-40B4-BE49-F238E27FC236}">
                <a16:creationId xmlns:a16="http://schemas.microsoft.com/office/drawing/2014/main" id="{CFF8E8D5-76B9-9799-574A-582D861605B2}"/>
              </a:ext>
            </a:extLst>
          </p:cNvPr>
          <p:cNvSpPr/>
          <p:nvPr userDrawn="1"/>
        </p:nvSpPr>
        <p:spPr>
          <a:xfrm rot="4413099" flipH="1">
            <a:off x="10760248" y="1385408"/>
            <a:ext cx="11741660" cy="8761288"/>
          </a:xfrm>
          <a:custGeom>
            <a:avLst/>
            <a:gdLst/>
            <a:ahLst/>
            <a:cxnLst/>
            <a:rect l="l" t="t" r="r" b="b"/>
            <a:pathLst>
              <a:path w="11741660" h="8761288">
                <a:moveTo>
                  <a:pt x="11741660" y="0"/>
                </a:moveTo>
                <a:lnTo>
                  <a:pt x="0" y="0"/>
                </a:lnTo>
                <a:lnTo>
                  <a:pt x="0" y="8761288"/>
                </a:lnTo>
                <a:lnTo>
                  <a:pt x="11741660" y="8761288"/>
                </a:lnTo>
                <a:lnTo>
                  <a:pt x="11741660" y="0"/>
                </a:lnTo>
                <a:close/>
              </a:path>
            </a:pathLst>
          </a:custGeom>
          <a:blipFill>
            <a:blip r:embed="rId22">
              <a:alphaModFix amt="72000"/>
            </a:blip>
            <a:stretch>
              <a:fillRect l="-17976" t="-20400" r="-3648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A80EE9E8-5730-27B6-2A5F-9C1DFC5FC470}"/>
              </a:ext>
            </a:extLst>
          </p:cNvPr>
          <p:cNvSpPr/>
          <p:nvPr userDrawn="1"/>
        </p:nvSpPr>
        <p:spPr>
          <a:xfrm flipH="1">
            <a:off x="0" y="-587307"/>
            <a:ext cx="9326019" cy="7037809"/>
          </a:xfrm>
          <a:custGeom>
            <a:avLst/>
            <a:gdLst/>
            <a:ahLst/>
            <a:cxnLst/>
            <a:rect l="l" t="t" r="r" b="b"/>
            <a:pathLst>
              <a:path w="9326019" h="7037809">
                <a:moveTo>
                  <a:pt x="9326019" y="0"/>
                </a:moveTo>
                <a:lnTo>
                  <a:pt x="0" y="0"/>
                </a:lnTo>
                <a:lnTo>
                  <a:pt x="0" y="7037809"/>
                </a:lnTo>
                <a:lnTo>
                  <a:pt x="9326019" y="7037809"/>
                </a:lnTo>
                <a:lnTo>
                  <a:pt x="9326019" y="0"/>
                </a:lnTo>
                <a:close/>
              </a:path>
            </a:pathLst>
          </a:custGeom>
          <a:blipFill>
            <a:blip r:embed="rId22">
              <a:alphaModFix amt="91000"/>
            </a:blip>
            <a:stretch>
              <a:fillRect t="-8723" r="-11075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4" name="Freeform 2">
            <a:extLst>
              <a:ext uri="{FF2B5EF4-FFF2-40B4-BE49-F238E27FC236}">
                <a16:creationId xmlns:a16="http://schemas.microsoft.com/office/drawing/2014/main" id="{F443F0E7-917C-9D0A-F35B-C9C56C5E33BD}"/>
              </a:ext>
            </a:extLst>
          </p:cNvPr>
          <p:cNvSpPr/>
          <p:nvPr userDrawn="1"/>
        </p:nvSpPr>
        <p:spPr>
          <a:xfrm rot="-9507860">
            <a:off x="8420533" y="-4243551"/>
            <a:ext cx="10764274" cy="10544503"/>
          </a:xfrm>
          <a:custGeom>
            <a:avLst/>
            <a:gdLst/>
            <a:ahLst/>
            <a:cxnLst/>
            <a:rect l="l" t="t" r="r" b="b"/>
            <a:pathLst>
              <a:path w="10764274" h="10544503">
                <a:moveTo>
                  <a:pt x="0" y="0"/>
                </a:moveTo>
                <a:lnTo>
                  <a:pt x="10764273" y="0"/>
                </a:lnTo>
                <a:lnTo>
                  <a:pt x="10764273" y="10544502"/>
                </a:lnTo>
                <a:lnTo>
                  <a:pt x="0" y="105445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19" name="AutoShape 6">
            <a:extLst>
              <a:ext uri="{FF2B5EF4-FFF2-40B4-BE49-F238E27FC236}">
                <a16:creationId xmlns:a16="http://schemas.microsoft.com/office/drawing/2014/main" id="{EB1DB744-EFB5-32B5-0F72-E7B9D7C7B531}"/>
              </a:ext>
            </a:extLst>
          </p:cNvPr>
          <p:cNvSpPr/>
          <p:nvPr userDrawn="1"/>
        </p:nvSpPr>
        <p:spPr>
          <a:xfrm>
            <a:off x="781223" y="1386286"/>
            <a:ext cx="13881970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59F11152-4D75-AF25-FD36-CFF0F9CD6332}"/>
              </a:ext>
            </a:extLst>
          </p:cNvPr>
          <p:cNvSpPr/>
          <p:nvPr userDrawn="1"/>
        </p:nvSpPr>
        <p:spPr>
          <a:xfrm>
            <a:off x="16817117" y="972347"/>
            <a:ext cx="710926" cy="818353"/>
          </a:xfrm>
          <a:custGeom>
            <a:avLst/>
            <a:gdLst/>
            <a:ahLst/>
            <a:cxnLst/>
            <a:rect l="l" t="t" r="r" b="b"/>
            <a:pathLst>
              <a:path w="710926" h="818353">
                <a:moveTo>
                  <a:pt x="0" y="0"/>
                </a:moveTo>
                <a:lnTo>
                  <a:pt x="710927" y="0"/>
                </a:lnTo>
                <a:lnTo>
                  <a:pt x="710927" y="818352"/>
                </a:lnTo>
                <a:lnTo>
                  <a:pt x="0" y="818352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l="-720" r="-720"/>
            </a:stretch>
          </a:blipFill>
        </p:spPr>
        <p:txBody>
          <a:bodyPr/>
          <a:lstStyle/>
          <a:p>
            <a:endParaRPr lang="es-ES"/>
          </a:p>
        </p:txBody>
      </p:sp>
      <p:sp>
        <p:nvSpPr>
          <p:cNvPr id="21" name="AutoShape 8">
            <a:extLst>
              <a:ext uri="{FF2B5EF4-FFF2-40B4-BE49-F238E27FC236}">
                <a16:creationId xmlns:a16="http://schemas.microsoft.com/office/drawing/2014/main" id="{2240B8D7-6B92-7532-F824-16D4E1B27FBD}"/>
              </a:ext>
            </a:extLst>
          </p:cNvPr>
          <p:cNvSpPr/>
          <p:nvPr userDrawn="1"/>
        </p:nvSpPr>
        <p:spPr>
          <a:xfrm flipV="1">
            <a:off x="781222" y="9525040"/>
            <a:ext cx="16746822" cy="0"/>
          </a:xfrm>
          <a:prstGeom prst="line">
            <a:avLst/>
          </a:prstGeom>
          <a:ln w="9525" cap="flat">
            <a:solidFill>
              <a:srgbClr val="ADADAC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s-E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D77EB46C-8E16-0562-D2DE-5C0D06D62A3A}"/>
              </a:ext>
            </a:extLst>
          </p:cNvPr>
          <p:cNvSpPr txBox="1"/>
          <p:nvPr userDrawn="1"/>
        </p:nvSpPr>
        <p:spPr>
          <a:xfrm>
            <a:off x="14981708" y="1216145"/>
            <a:ext cx="1715604" cy="292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01"/>
              </a:lnSpc>
            </a:pPr>
            <a:r>
              <a:rPr lang="en-US" sz="1643" b="1" dirty="0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&lt;</a:t>
            </a:r>
            <a:r>
              <a:rPr lang="en-US" sz="1643" b="1" dirty="0" err="1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NetCoreConf</a:t>
            </a:r>
            <a:r>
              <a:rPr lang="en-US" sz="1643" b="1" dirty="0">
                <a:solidFill>
                  <a:srgbClr val="D9D9D9"/>
                </a:solidFill>
                <a:latin typeface="Poppins Bold"/>
                <a:ea typeface="Poppins Bold"/>
                <a:cs typeface="Poppins Bold"/>
                <a:sym typeface="Poppins Bold"/>
              </a:rPr>
              <a:t>/&gt;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5A70565-7B21-BF49-6FC1-32F7E58C6E5D}"/>
              </a:ext>
            </a:extLst>
          </p:cNvPr>
          <p:cNvSpPr txBox="1"/>
          <p:nvPr userDrawn="1"/>
        </p:nvSpPr>
        <p:spPr>
          <a:xfrm>
            <a:off x="14877799" y="1548610"/>
            <a:ext cx="1715604" cy="2420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1881"/>
              </a:lnSpc>
            </a:pPr>
            <a:r>
              <a:rPr lang="en-US" sz="1343">
                <a:solidFill>
                  <a:srgbClr val="D9D9D9"/>
                </a:solidFill>
                <a:latin typeface="Poppins"/>
                <a:ea typeface="Poppins"/>
                <a:cs typeface="Poppins"/>
                <a:sym typeface="Poppins"/>
              </a:rPr>
              <a:t>Barcelona ‘25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9" r:id="rId2"/>
    <p:sldLayoutId id="2147483657" r:id="rId3"/>
    <p:sldLayoutId id="2147483656" r:id="rId4"/>
    <p:sldLayoutId id="2147483660" r:id="rId5"/>
    <p:sldLayoutId id="2147483664" r:id="rId6"/>
    <p:sldLayoutId id="2147483661" r:id="rId7"/>
    <p:sldLayoutId id="2147483665" r:id="rId8"/>
    <p:sldLayoutId id="2147483662" r:id="rId9"/>
    <p:sldLayoutId id="2147483666" r:id="rId10"/>
    <p:sldLayoutId id="2147483663" r:id="rId11"/>
    <p:sldLayoutId id="2147483667" r:id="rId12"/>
    <p:sldLayoutId id="2147483668" r:id="rId13"/>
    <p:sldLayoutId id="2147483658" r:id="rId14"/>
    <p:sldLayoutId id="2147483669" r:id="rId15"/>
    <p:sldLayoutId id="2147483670" r:id="rId16"/>
    <p:sldLayoutId id="2147483671" r:id="rId17"/>
    <p:sldLayoutId id="2147483672" r:id="rId18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746158C-A351-070A-0A99-0867F9D581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3400" cy="19891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B50DE3-86F8-92BE-112C-F5A9F2925A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7300" y="2738438"/>
            <a:ext cx="15773400" cy="652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000588-CD34-D82C-42C2-8D2535030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2573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AC2DC8-0758-0449-8F05-4BE0050E2753}" type="datetimeFigureOut">
              <a:rPr lang="en-GB" smtClean="0"/>
              <a:t>08/04/2025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5A01BC-0F06-E97C-3ECD-0530550358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900" y="9534525"/>
            <a:ext cx="61722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7B00CA-255D-0CB9-9A59-BD52FCC07D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5900" y="9534525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60FFA3-C358-EB41-99C0-14D2463867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8942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id="{832654A5-11F5-C996-E884-059C472600C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/>
              <a:t>Evaluación y </a:t>
            </a:r>
            <a:r>
              <a:rPr lang="es-ES" dirty="0" err="1"/>
              <a:t>Logging</a:t>
            </a:r>
            <a:r>
              <a:rPr lang="es-ES" dirty="0"/>
              <a:t> en Aplicaciones de IA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CB6B192-54D1-9F73-01D1-7326DAE71D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/>
              <a:t>Luis Mañez</a:t>
            </a:r>
          </a:p>
        </p:txBody>
      </p:sp>
    </p:spTree>
    <p:extLst>
      <p:ext uri="{BB962C8B-B14F-4D97-AF65-F5344CB8AC3E}">
        <p14:creationId xmlns:p14="http://schemas.microsoft.com/office/powerpoint/2010/main" val="312777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32A68B-3FD5-9020-7C7A-2B0E8C9C21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10783-0DCC-D2A4-3EA1-15CA121EEF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4420228"/>
            <a:ext cx="6191538" cy="1446550"/>
          </a:xfrm>
        </p:spPr>
        <p:txBody>
          <a:bodyPr/>
          <a:lstStyle/>
          <a:p>
            <a:r>
              <a:rPr lang="en-GB" sz="8800" dirty="0">
                <a:solidFill>
                  <a:schemeClr val="bg1"/>
                </a:solidFill>
              </a:rPr>
              <a:t>AI Evaluation</a:t>
            </a:r>
          </a:p>
        </p:txBody>
      </p:sp>
    </p:spTree>
    <p:extLst>
      <p:ext uri="{BB962C8B-B14F-4D97-AF65-F5344CB8AC3E}">
        <p14:creationId xmlns:p14="http://schemas.microsoft.com/office/powerpoint/2010/main" val="237558893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he Office: The Best (&amp; Worst) Trait Of Each Main Character">
            <a:extLst>
              <a:ext uri="{FF2B5EF4-FFF2-40B4-BE49-F238E27FC236}">
                <a16:creationId xmlns:a16="http://schemas.microsoft.com/office/drawing/2014/main" id="{CDC83AAD-31C6-312E-1D5C-FC90FB9D45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95" r="1" b="1"/>
          <a:stretch/>
        </p:blipFill>
        <p:spPr bwMode="auto">
          <a:xfrm>
            <a:off x="30" y="1923"/>
            <a:ext cx="1828797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ular Callout 1">
            <a:extLst>
              <a:ext uri="{FF2B5EF4-FFF2-40B4-BE49-F238E27FC236}">
                <a16:creationId xmlns:a16="http://schemas.microsoft.com/office/drawing/2014/main" id="{9ACF5972-57C3-DC88-85C0-D9046C57D484}"/>
              </a:ext>
            </a:extLst>
          </p:cNvPr>
          <p:cNvSpPr/>
          <p:nvPr/>
        </p:nvSpPr>
        <p:spPr>
          <a:xfrm>
            <a:off x="2789435" y="1309955"/>
            <a:ext cx="4669604" cy="1494891"/>
          </a:xfrm>
          <a:prstGeom prst="wedgeRoundRectCallout">
            <a:avLst>
              <a:gd name="adj1" fmla="val 60355"/>
              <a:gd name="adj2" fmla="val 12641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/>
              <a:t>How good is our AI solution?</a:t>
            </a:r>
          </a:p>
        </p:txBody>
      </p:sp>
      <p:sp>
        <p:nvSpPr>
          <p:cNvPr id="3" name="Rounded Rectangular Callout 2">
            <a:extLst>
              <a:ext uri="{FF2B5EF4-FFF2-40B4-BE49-F238E27FC236}">
                <a16:creationId xmlns:a16="http://schemas.microsoft.com/office/drawing/2014/main" id="{CDEE3B2A-B16D-DEA4-7835-5D508917FAE9}"/>
              </a:ext>
            </a:extLst>
          </p:cNvPr>
          <p:cNvSpPr/>
          <p:nvPr/>
        </p:nvSpPr>
        <p:spPr>
          <a:xfrm>
            <a:off x="1615613" y="3865650"/>
            <a:ext cx="4669604" cy="1494891"/>
          </a:xfrm>
          <a:prstGeom prst="wedgeRoundRectCallout">
            <a:avLst>
              <a:gd name="adj1" fmla="val 89728"/>
              <a:gd name="adj2" fmla="val -12758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/>
              <a:t>Can we use a cheaper model?</a:t>
            </a:r>
          </a:p>
        </p:txBody>
      </p:sp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ABE1969D-4A33-87C5-0599-18189C40C721}"/>
              </a:ext>
            </a:extLst>
          </p:cNvPr>
          <p:cNvSpPr/>
          <p:nvPr/>
        </p:nvSpPr>
        <p:spPr>
          <a:xfrm>
            <a:off x="11815283" y="3648609"/>
            <a:ext cx="4669604" cy="1494891"/>
          </a:xfrm>
          <a:prstGeom prst="wedgeRoundRectCallout">
            <a:avLst>
              <a:gd name="adj1" fmla="val -70998"/>
              <a:gd name="adj2" fmla="val 1507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700" dirty="0"/>
              <a:t>Is our RAG strategy working fine?</a:t>
            </a:r>
          </a:p>
        </p:txBody>
      </p:sp>
    </p:spTree>
    <p:extLst>
      <p:ext uri="{BB962C8B-B14F-4D97-AF65-F5344CB8AC3E}">
        <p14:creationId xmlns:p14="http://schemas.microsoft.com/office/powerpoint/2010/main" val="3817427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 hate Andy! I don't find him funny nor do I think that he's a ...">
            <a:extLst>
              <a:ext uri="{FF2B5EF4-FFF2-40B4-BE49-F238E27FC236}">
                <a16:creationId xmlns:a16="http://schemas.microsoft.com/office/drawing/2014/main" id="{FDD55B45-D743-DF34-A13D-74E233D35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65"/>
          <a:stretch/>
        </p:blipFill>
        <p:spPr bwMode="auto">
          <a:xfrm>
            <a:off x="30" y="1923"/>
            <a:ext cx="1828797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9788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BE1A421-2C1C-C94E-1C13-85606F34618D}"/>
              </a:ext>
            </a:extLst>
          </p:cNvPr>
          <p:cNvGrpSpPr/>
          <p:nvPr/>
        </p:nvGrpSpPr>
        <p:grpSpPr>
          <a:xfrm>
            <a:off x="3985786" y="1924276"/>
            <a:ext cx="10316428" cy="7715024"/>
            <a:chOff x="3820955" y="804849"/>
            <a:chExt cx="10316428" cy="771502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669F794-100F-FA35-49D7-733012EEED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2802" y="3162302"/>
              <a:ext cx="3526947" cy="3526947"/>
            </a:xfrm>
            <a:custGeom>
              <a:avLst/>
              <a:gdLst/>
              <a:ahLst/>
              <a:cxnLst>
                <a:cxn ang="0">
                  <a:pos x="523" y="0"/>
                </a:cxn>
                <a:cxn ang="0">
                  <a:pos x="580" y="3"/>
                </a:cxn>
                <a:cxn ang="0">
                  <a:pos x="635" y="12"/>
                </a:cxn>
                <a:cxn ang="0">
                  <a:pos x="688" y="27"/>
                </a:cxn>
                <a:cxn ang="0">
                  <a:pos x="738" y="47"/>
                </a:cxn>
                <a:cxn ang="0">
                  <a:pos x="786" y="72"/>
                </a:cxn>
                <a:cxn ang="0">
                  <a:pos x="831" y="100"/>
                </a:cxn>
                <a:cxn ang="0">
                  <a:pos x="872" y="134"/>
                </a:cxn>
                <a:cxn ang="0">
                  <a:pos x="910" y="172"/>
                </a:cxn>
                <a:cxn ang="0">
                  <a:pos x="944" y="214"/>
                </a:cxn>
                <a:cxn ang="0">
                  <a:pos x="974" y="259"/>
                </a:cxn>
                <a:cxn ang="0">
                  <a:pos x="998" y="307"/>
                </a:cxn>
                <a:cxn ang="0">
                  <a:pos x="1018" y="358"/>
                </a:cxn>
                <a:cxn ang="0">
                  <a:pos x="1033" y="411"/>
                </a:cxn>
                <a:cxn ang="0">
                  <a:pos x="1042" y="466"/>
                </a:cxn>
                <a:cxn ang="0">
                  <a:pos x="1045" y="522"/>
                </a:cxn>
                <a:cxn ang="0">
                  <a:pos x="1042" y="579"/>
                </a:cxn>
                <a:cxn ang="0">
                  <a:pos x="1033" y="634"/>
                </a:cxn>
                <a:cxn ang="0">
                  <a:pos x="1018" y="687"/>
                </a:cxn>
                <a:cxn ang="0">
                  <a:pos x="998" y="738"/>
                </a:cxn>
                <a:cxn ang="0">
                  <a:pos x="974" y="786"/>
                </a:cxn>
                <a:cxn ang="0">
                  <a:pos x="944" y="831"/>
                </a:cxn>
                <a:cxn ang="0">
                  <a:pos x="910" y="873"/>
                </a:cxn>
                <a:cxn ang="0">
                  <a:pos x="872" y="910"/>
                </a:cxn>
                <a:cxn ang="0">
                  <a:pos x="831" y="944"/>
                </a:cxn>
                <a:cxn ang="0">
                  <a:pos x="786" y="973"/>
                </a:cxn>
                <a:cxn ang="0">
                  <a:pos x="738" y="998"/>
                </a:cxn>
                <a:cxn ang="0">
                  <a:pos x="688" y="1018"/>
                </a:cxn>
                <a:cxn ang="0">
                  <a:pos x="635" y="1033"/>
                </a:cxn>
                <a:cxn ang="0">
                  <a:pos x="580" y="1042"/>
                </a:cxn>
                <a:cxn ang="0">
                  <a:pos x="523" y="1045"/>
                </a:cxn>
                <a:cxn ang="0">
                  <a:pos x="465" y="1042"/>
                </a:cxn>
                <a:cxn ang="0">
                  <a:pos x="410" y="1033"/>
                </a:cxn>
                <a:cxn ang="0">
                  <a:pos x="357" y="1018"/>
                </a:cxn>
                <a:cxn ang="0">
                  <a:pos x="306" y="998"/>
                </a:cxn>
                <a:cxn ang="0">
                  <a:pos x="259" y="973"/>
                </a:cxn>
                <a:cxn ang="0">
                  <a:pos x="214" y="944"/>
                </a:cxn>
                <a:cxn ang="0">
                  <a:pos x="173" y="910"/>
                </a:cxn>
                <a:cxn ang="0">
                  <a:pos x="135" y="873"/>
                </a:cxn>
                <a:cxn ang="0">
                  <a:pos x="101" y="831"/>
                </a:cxn>
                <a:cxn ang="0">
                  <a:pos x="71" y="786"/>
                </a:cxn>
                <a:cxn ang="0">
                  <a:pos x="47" y="738"/>
                </a:cxn>
                <a:cxn ang="0">
                  <a:pos x="27" y="687"/>
                </a:cxn>
                <a:cxn ang="0">
                  <a:pos x="12" y="634"/>
                </a:cxn>
                <a:cxn ang="0">
                  <a:pos x="3" y="579"/>
                </a:cxn>
                <a:cxn ang="0">
                  <a:pos x="0" y="522"/>
                </a:cxn>
                <a:cxn ang="0">
                  <a:pos x="3" y="466"/>
                </a:cxn>
                <a:cxn ang="0">
                  <a:pos x="12" y="411"/>
                </a:cxn>
                <a:cxn ang="0">
                  <a:pos x="27" y="358"/>
                </a:cxn>
                <a:cxn ang="0">
                  <a:pos x="47" y="307"/>
                </a:cxn>
                <a:cxn ang="0">
                  <a:pos x="71" y="259"/>
                </a:cxn>
                <a:cxn ang="0">
                  <a:pos x="101" y="214"/>
                </a:cxn>
                <a:cxn ang="0">
                  <a:pos x="135" y="172"/>
                </a:cxn>
                <a:cxn ang="0">
                  <a:pos x="173" y="134"/>
                </a:cxn>
                <a:cxn ang="0">
                  <a:pos x="214" y="100"/>
                </a:cxn>
                <a:cxn ang="0">
                  <a:pos x="259" y="72"/>
                </a:cxn>
                <a:cxn ang="0">
                  <a:pos x="306" y="47"/>
                </a:cxn>
                <a:cxn ang="0">
                  <a:pos x="357" y="27"/>
                </a:cxn>
                <a:cxn ang="0">
                  <a:pos x="410" y="12"/>
                </a:cxn>
                <a:cxn ang="0">
                  <a:pos x="465" y="3"/>
                </a:cxn>
                <a:cxn ang="0">
                  <a:pos x="523" y="0"/>
                </a:cxn>
              </a:cxnLst>
              <a:rect l="0" t="0" r="r" b="b"/>
              <a:pathLst>
                <a:path w="1045" h="1045">
                  <a:moveTo>
                    <a:pt x="523" y="0"/>
                  </a:moveTo>
                  <a:lnTo>
                    <a:pt x="580" y="3"/>
                  </a:lnTo>
                  <a:lnTo>
                    <a:pt x="635" y="12"/>
                  </a:lnTo>
                  <a:lnTo>
                    <a:pt x="688" y="27"/>
                  </a:lnTo>
                  <a:lnTo>
                    <a:pt x="738" y="47"/>
                  </a:lnTo>
                  <a:lnTo>
                    <a:pt x="786" y="72"/>
                  </a:lnTo>
                  <a:lnTo>
                    <a:pt x="831" y="100"/>
                  </a:lnTo>
                  <a:lnTo>
                    <a:pt x="872" y="134"/>
                  </a:lnTo>
                  <a:lnTo>
                    <a:pt x="910" y="172"/>
                  </a:lnTo>
                  <a:lnTo>
                    <a:pt x="944" y="214"/>
                  </a:lnTo>
                  <a:lnTo>
                    <a:pt x="974" y="259"/>
                  </a:lnTo>
                  <a:lnTo>
                    <a:pt x="998" y="307"/>
                  </a:lnTo>
                  <a:lnTo>
                    <a:pt x="1018" y="358"/>
                  </a:lnTo>
                  <a:lnTo>
                    <a:pt x="1033" y="411"/>
                  </a:lnTo>
                  <a:lnTo>
                    <a:pt x="1042" y="466"/>
                  </a:lnTo>
                  <a:lnTo>
                    <a:pt x="1045" y="522"/>
                  </a:lnTo>
                  <a:lnTo>
                    <a:pt x="1042" y="579"/>
                  </a:lnTo>
                  <a:lnTo>
                    <a:pt x="1033" y="634"/>
                  </a:lnTo>
                  <a:lnTo>
                    <a:pt x="1018" y="687"/>
                  </a:lnTo>
                  <a:lnTo>
                    <a:pt x="998" y="738"/>
                  </a:lnTo>
                  <a:lnTo>
                    <a:pt x="974" y="786"/>
                  </a:lnTo>
                  <a:lnTo>
                    <a:pt x="944" y="831"/>
                  </a:lnTo>
                  <a:lnTo>
                    <a:pt x="910" y="873"/>
                  </a:lnTo>
                  <a:lnTo>
                    <a:pt x="872" y="910"/>
                  </a:lnTo>
                  <a:lnTo>
                    <a:pt x="831" y="944"/>
                  </a:lnTo>
                  <a:lnTo>
                    <a:pt x="786" y="973"/>
                  </a:lnTo>
                  <a:lnTo>
                    <a:pt x="738" y="998"/>
                  </a:lnTo>
                  <a:lnTo>
                    <a:pt x="688" y="1018"/>
                  </a:lnTo>
                  <a:lnTo>
                    <a:pt x="635" y="1033"/>
                  </a:lnTo>
                  <a:lnTo>
                    <a:pt x="580" y="1042"/>
                  </a:lnTo>
                  <a:lnTo>
                    <a:pt x="523" y="1045"/>
                  </a:lnTo>
                  <a:lnTo>
                    <a:pt x="465" y="1042"/>
                  </a:lnTo>
                  <a:lnTo>
                    <a:pt x="410" y="1033"/>
                  </a:lnTo>
                  <a:lnTo>
                    <a:pt x="357" y="1018"/>
                  </a:lnTo>
                  <a:lnTo>
                    <a:pt x="306" y="998"/>
                  </a:lnTo>
                  <a:lnTo>
                    <a:pt x="259" y="973"/>
                  </a:lnTo>
                  <a:lnTo>
                    <a:pt x="214" y="944"/>
                  </a:lnTo>
                  <a:lnTo>
                    <a:pt x="173" y="910"/>
                  </a:lnTo>
                  <a:lnTo>
                    <a:pt x="135" y="873"/>
                  </a:lnTo>
                  <a:lnTo>
                    <a:pt x="101" y="831"/>
                  </a:lnTo>
                  <a:lnTo>
                    <a:pt x="71" y="786"/>
                  </a:lnTo>
                  <a:lnTo>
                    <a:pt x="47" y="738"/>
                  </a:lnTo>
                  <a:lnTo>
                    <a:pt x="27" y="687"/>
                  </a:lnTo>
                  <a:lnTo>
                    <a:pt x="12" y="634"/>
                  </a:lnTo>
                  <a:lnTo>
                    <a:pt x="3" y="579"/>
                  </a:lnTo>
                  <a:lnTo>
                    <a:pt x="0" y="522"/>
                  </a:lnTo>
                  <a:lnTo>
                    <a:pt x="3" y="466"/>
                  </a:lnTo>
                  <a:lnTo>
                    <a:pt x="12" y="411"/>
                  </a:lnTo>
                  <a:lnTo>
                    <a:pt x="27" y="358"/>
                  </a:lnTo>
                  <a:lnTo>
                    <a:pt x="47" y="307"/>
                  </a:lnTo>
                  <a:lnTo>
                    <a:pt x="71" y="259"/>
                  </a:lnTo>
                  <a:lnTo>
                    <a:pt x="101" y="214"/>
                  </a:lnTo>
                  <a:lnTo>
                    <a:pt x="135" y="172"/>
                  </a:lnTo>
                  <a:lnTo>
                    <a:pt x="173" y="134"/>
                  </a:lnTo>
                  <a:lnTo>
                    <a:pt x="214" y="100"/>
                  </a:lnTo>
                  <a:lnTo>
                    <a:pt x="259" y="72"/>
                  </a:lnTo>
                  <a:lnTo>
                    <a:pt x="306" y="47"/>
                  </a:lnTo>
                  <a:lnTo>
                    <a:pt x="357" y="27"/>
                  </a:lnTo>
                  <a:lnTo>
                    <a:pt x="410" y="12"/>
                  </a:lnTo>
                  <a:lnTo>
                    <a:pt x="465" y="3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rgbClr val="FFFF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0" tIns="68580" rIns="0" bIns="68580" numCol="1" anchor="ctr" anchorCtr="1" compatLnSpc="1">
              <a:prstTxWarp prst="textNoShape">
                <a:avLst/>
              </a:prstTxWarp>
            </a:bodyPr>
            <a:lstStyle/>
            <a:p>
              <a:pPr algn="ctr"/>
              <a:endParaRPr lang="en-US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4" name="Teardrop 13">
              <a:extLst>
                <a:ext uri="{FF2B5EF4-FFF2-40B4-BE49-F238E27FC236}">
                  <a16:creationId xmlns:a16="http://schemas.microsoft.com/office/drawing/2014/main" id="{8B412A51-3300-CF8F-E9C6-159A23F9B091}"/>
                </a:ext>
              </a:extLst>
            </p:cNvPr>
            <p:cNvSpPr>
              <a:spLocks noChangeAspect="1"/>
            </p:cNvSpPr>
            <p:nvPr/>
          </p:nvSpPr>
          <p:spPr>
            <a:xfrm rot="18764044">
              <a:off x="8070687" y="1939772"/>
              <a:ext cx="1673388" cy="1625391"/>
            </a:xfrm>
            <a:prstGeom prst="teardrop">
              <a:avLst/>
            </a:prstGeom>
            <a:solidFill>
              <a:schemeClr val="accent3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16" name="Text Placeholder 22">
              <a:extLst>
                <a:ext uri="{FF2B5EF4-FFF2-40B4-BE49-F238E27FC236}">
                  <a16:creationId xmlns:a16="http://schemas.microsoft.com/office/drawing/2014/main" id="{3792EBA1-9587-128F-72E8-8A516891DAF1}"/>
                </a:ext>
              </a:extLst>
            </p:cNvPr>
            <p:cNvSpPr txBox="1">
              <a:spLocks/>
            </p:cNvSpPr>
            <p:nvPr/>
          </p:nvSpPr>
          <p:spPr>
            <a:xfrm>
              <a:off x="7742781" y="804849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Relevance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4C3E017-CBE0-5709-17C8-F33A22733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584030" y="2407759"/>
              <a:ext cx="646703" cy="646703"/>
            </a:xfrm>
            <a:prstGeom prst="rect">
              <a:avLst/>
            </a:prstGeom>
          </p:spPr>
        </p:pic>
        <p:sp>
          <p:nvSpPr>
            <p:cNvPr id="22" name="Teardrop 21">
              <a:extLst>
                <a:ext uri="{FF2B5EF4-FFF2-40B4-BE49-F238E27FC236}">
                  <a16:creationId xmlns:a16="http://schemas.microsoft.com/office/drawing/2014/main" id="{131B0FBC-E620-1820-8D4B-22A00A6866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757224" y="2749907"/>
              <a:ext cx="1673388" cy="1625391"/>
            </a:xfrm>
            <a:prstGeom prst="teardrop">
              <a:avLst/>
            </a:prstGeom>
            <a:solidFill>
              <a:schemeClr val="accent2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23" name="Text Placeholder 22">
              <a:extLst>
                <a:ext uri="{FF2B5EF4-FFF2-40B4-BE49-F238E27FC236}">
                  <a16:creationId xmlns:a16="http://schemas.microsoft.com/office/drawing/2014/main" id="{1277CA0A-C584-AD27-FC94-27E925CA0086}"/>
                </a:ext>
              </a:extLst>
            </p:cNvPr>
            <p:cNvSpPr txBox="1">
              <a:spLocks/>
            </p:cNvSpPr>
            <p:nvPr/>
          </p:nvSpPr>
          <p:spPr>
            <a:xfrm>
              <a:off x="10726751" y="2131467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Truth</a:t>
              </a:r>
            </a:p>
          </p:txBody>
        </p:sp>
        <p:sp>
          <p:nvSpPr>
            <p:cNvPr id="45" name="Teardrop 44">
              <a:extLst>
                <a:ext uri="{FF2B5EF4-FFF2-40B4-BE49-F238E27FC236}">
                  <a16:creationId xmlns:a16="http://schemas.microsoft.com/office/drawing/2014/main" id="{3AEC9C11-46BF-A7E2-A578-65F3B9F89E99}"/>
                </a:ext>
              </a:extLst>
            </p:cNvPr>
            <p:cNvSpPr>
              <a:spLocks noChangeAspect="1"/>
            </p:cNvSpPr>
            <p:nvPr/>
          </p:nvSpPr>
          <p:spPr>
            <a:xfrm rot="12229079">
              <a:off x="6023318" y="4578261"/>
              <a:ext cx="1673388" cy="1625391"/>
            </a:xfrm>
            <a:prstGeom prst="teardrop">
              <a:avLst/>
            </a:prstGeom>
            <a:solidFill>
              <a:srgbClr val="7030A0">
                <a:alpha val="7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6" name="Teardrop 45">
              <a:extLst>
                <a:ext uri="{FF2B5EF4-FFF2-40B4-BE49-F238E27FC236}">
                  <a16:creationId xmlns:a16="http://schemas.microsoft.com/office/drawing/2014/main" id="{7503A9F3-38EA-A1C6-145D-3866F54CA10B}"/>
                </a:ext>
              </a:extLst>
            </p:cNvPr>
            <p:cNvSpPr>
              <a:spLocks noChangeAspect="1"/>
            </p:cNvSpPr>
            <p:nvPr/>
          </p:nvSpPr>
          <p:spPr>
            <a:xfrm rot="3233360">
              <a:off x="10095947" y="4588005"/>
              <a:ext cx="1673388" cy="1625391"/>
            </a:xfrm>
            <a:prstGeom prst="teardrop">
              <a:avLst/>
            </a:prstGeom>
            <a:solidFill>
              <a:schemeClr val="accent6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7" name="Teardrop 46">
              <a:extLst>
                <a:ext uri="{FF2B5EF4-FFF2-40B4-BE49-F238E27FC236}">
                  <a16:creationId xmlns:a16="http://schemas.microsoft.com/office/drawing/2014/main" id="{37F1113B-D033-4417-1C90-361809BAB0DF}"/>
                </a:ext>
              </a:extLst>
            </p:cNvPr>
            <p:cNvSpPr>
              <a:spLocks noChangeAspect="1"/>
            </p:cNvSpPr>
            <p:nvPr/>
          </p:nvSpPr>
          <p:spPr>
            <a:xfrm rot="10036574">
              <a:off x="7060659" y="5984072"/>
              <a:ext cx="1673388" cy="1625391"/>
            </a:xfrm>
            <a:prstGeom prst="teardrop">
              <a:avLst/>
            </a:prstGeom>
            <a:solidFill>
              <a:schemeClr val="accent1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8" name="Teardrop 47">
              <a:extLst>
                <a:ext uri="{FF2B5EF4-FFF2-40B4-BE49-F238E27FC236}">
                  <a16:creationId xmlns:a16="http://schemas.microsoft.com/office/drawing/2014/main" id="{6B9BBFB1-4899-B3DA-56CB-E1B4E28D14C3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8986091" y="6050289"/>
              <a:ext cx="1673388" cy="1625391"/>
            </a:xfrm>
            <a:prstGeom prst="teardrop">
              <a:avLst/>
            </a:prstGeom>
            <a:solidFill>
              <a:schemeClr val="tx1">
                <a:lumMod val="75000"/>
                <a:lumOff val="25000"/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sp>
          <p:nvSpPr>
            <p:cNvPr id="49" name="Teardrop 48">
              <a:extLst>
                <a:ext uri="{FF2B5EF4-FFF2-40B4-BE49-F238E27FC236}">
                  <a16:creationId xmlns:a16="http://schemas.microsoft.com/office/drawing/2014/main" id="{85E9D92B-32CA-873C-6575-7F8AF365EF38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6410957" y="2851604"/>
              <a:ext cx="1673388" cy="1625391"/>
            </a:xfrm>
            <a:prstGeom prst="teardrop">
              <a:avLst/>
            </a:prstGeom>
            <a:solidFill>
              <a:schemeClr val="accent4">
                <a:alpha val="7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1371600">
                <a:defRPr/>
              </a:pPr>
              <a:endParaRPr lang="en-US" sz="2700" kern="0">
                <a:solidFill>
                  <a:srgbClr val="FFFFFF"/>
                </a:solidFill>
                <a:latin typeface="Calibri" panose="020F0502020204030204"/>
              </a:endParaRPr>
            </a:p>
          </p:txBody>
        </p:sp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91BEDF17-7091-FE10-AB42-218240D749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333307" y="3230522"/>
              <a:ext cx="609600" cy="609600"/>
            </a:xfrm>
            <a:prstGeom prst="rect">
              <a:avLst/>
            </a:prstGeom>
          </p:spPr>
        </p:pic>
        <p:sp>
          <p:nvSpPr>
            <p:cNvPr id="52" name="Text Placeholder 22">
              <a:extLst>
                <a:ext uri="{FF2B5EF4-FFF2-40B4-BE49-F238E27FC236}">
                  <a16:creationId xmlns:a16="http://schemas.microsoft.com/office/drawing/2014/main" id="{25F3F6A6-657B-867A-9DBC-3684EC25F431}"/>
                </a:ext>
              </a:extLst>
            </p:cNvPr>
            <p:cNvSpPr txBox="1">
              <a:spLocks/>
            </p:cNvSpPr>
            <p:nvPr/>
          </p:nvSpPr>
          <p:spPr>
            <a:xfrm>
              <a:off x="11808183" y="4940162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Completeness</a:t>
              </a:r>
            </a:p>
          </p:txBody>
        </p:sp>
        <p:sp>
          <p:nvSpPr>
            <p:cNvPr id="53" name="Text Placeholder 22">
              <a:extLst>
                <a:ext uri="{FF2B5EF4-FFF2-40B4-BE49-F238E27FC236}">
                  <a16:creationId xmlns:a16="http://schemas.microsoft.com/office/drawing/2014/main" id="{A1575922-5E61-EE2A-DC96-35866F2065D0}"/>
                </a:ext>
              </a:extLst>
            </p:cNvPr>
            <p:cNvSpPr txBox="1">
              <a:spLocks/>
            </p:cNvSpPr>
            <p:nvPr/>
          </p:nvSpPr>
          <p:spPr>
            <a:xfrm>
              <a:off x="9822785" y="7240755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Fluency</a:t>
              </a:r>
            </a:p>
          </p:txBody>
        </p:sp>
        <p:sp>
          <p:nvSpPr>
            <p:cNvPr id="54" name="Text Placeholder 22">
              <a:extLst>
                <a:ext uri="{FF2B5EF4-FFF2-40B4-BE49-F238E27FC236}">
                  <a16:creationId xmlns:a16="http://schemas.microsoft.com/office/drawing/2014/main" id="{43171685-101D-D638-DAE1-C64F25DE526A}"/>
                </a:ext>
              </a:extLst>
            </p:cNvPr>
            <p:cNvSpPr txBox="1">
              <a:spLocks/>
            </p:cNvSpPr>
            <p:nvPr/>
          </p:nvSpPr>
          <p:spPr>
            <a:xfrm>
              <a:off x="5450471" y="7277873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Coherence</a:t>
              </a:r>
            </a:p>
          </p:txBody>
        </p:sp>
        <p:sp>
          <p:nvSpPr>
            <p:cNvPr id="55" name="Text Placeholder 22">
              <a:extLst>
                <a:ext uri="{FF2B5EF4-FFF2-40B4-BE49-F238E27FC236}">
                  <a16:creationId xmlns:a16="http://schemas.microsoft.com/office/drawing/2014/main" id="{3D3AFFC7-EBF6-8205-3F48-F6CC08AD331F}"/>
                </a:ext>
              </a:extLst>
            </p:cNvPr>
            <p:cNvSpPr txBox="1">
              <a:spLocks/>
            </p:cNvSpPr>
            <p:nvPr/>
          </p:nvSpPr>
          <p:spPr>
            <a:xfrm>
              <a:off x="3820955" y="5120561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>
                  <a:solidFill>
                    <a:schemeClr val="tx1"/>
                  </a:solidFill>
                </a:rPr>
                <a:t>Equivalence</a:t>
              </a:r>
            </a:p>
          </p:txBody>
        </p:sp>
        <p:sp>
          <p:nvSpPr>
            <p:cNvPr id="56" name="Text Placeholder 22">
              <a:extLst>
                <a:ext uri="{FF2B5EF4-FFF2-40B4-BE49-F238E27FC236}">
                  <a16:creationId xmlns:a16="http://schemas.microsoft.com/office/drawing/2014/main" id="{A506E13B-6313-8F40-4271-1AAFF356CA95}"/>
                </a:ext>
              </a:extLst>
            </p:cNvPr>
            <p:cNvSpPr txBox="1">
              <a:spLocks/>
            </p:cNvSpPr>
            <p:nvPr/>
          </p:nvSpPr>
          <p:spPr>
            <a:xfrm>
              <a:off x="4412922" y="2034065"/>
              <a:ext cx="2329200" cy="1242000"/>
            </a:xfrm>
            <a:prstGeom prst="rect">
              <a:avLst/>
            </a:prstGeom>
          </p:spPr>
          <p:txBody>
            <a:bodyPr vert="horz" wrap="square" lIns="0" tIns="0" rIns="0" bIns="0" rtlCol="0" anchor="ctr">
              <a:noAutofit/>
            </a:bodyPr>
            <a:lstStyle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2000" b="1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6286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2pPr>
              <a:lvl3pPr marL="10858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200" b="0" kern="1200">
                  <a:solidFill>
                    <a:srgbClr val="445068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defRPr>
              </a:lvl3pPr>
              <a:lvl4pPr marL="15430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5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4pPr>
              <a:lvl5pPr marL="2000250" indent="-17145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000" b="0" kern="1200">
                  <a:solidFill>
                    <a:srgbClr val="445068"/>
                  </a:solidFill>
                  <a:latin typeface="+mn-lt"/>
                  <a:ea typeface="Open Sans Light" panose="020B0306030504020204" pitchFamily="34" charset="0"/>
                  <a:cs typeface="Open Sans Light" panose="020B0306030504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GB" sz="1800" b="0" dirty="0" err="1">
                  <a:solidFill>
                    <a:schemeClr val="tx1"/>
                  </a:solidFill>
                </a:rPr>
                <a:t>Groundedness</a:t>
              </a:r>
              <a:endParaRPr lang="en-GB" sz="1800" b="0" dirty="0">
                <a:solidFill>
                  <a:schemeClr val="tx1"/>
                </a:solidFill>
              </a:endParaRPr>
            </a:p>
          </p:txBody>
        </p:sp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1A51CA76-DA91-CBCB-D1F8-214A48A07C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620218" y="5002816"/>
              <a:ext cx="734333" cy="734333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78B0BF9-BB6E-F423-7C53-C5628A6B9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8596" y="6562889"/>
              <a:ext cx="708378" cy="708378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085B8179-70B0-0BC6-21AE-02E9DAB4F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531439" y="6515417"/>
              <a:ext cx="609600" cy="609600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D94831E-F547-37E1-CF85-83E53CFF404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494079" y="5112170"/>
              <a:ext cx="609600" cy="609600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0C242F20-DFC4-E437-4419-780F1031E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89632" y="3289676"/>
              <a:ext cx="609600" cy="6096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522CADB-1F6F-EDFD-7BF6-F2DBF26A57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325816" y="4348784"/>
              <a:ext cx="1153982" cy="1153982"/>
            </a:xfrm>
            <a:prstGeom prst="rect">
              <a:avLst/>
            </a:prstGeom>
          </p:spPr>
        </p:pic>
      </p:grp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A20C6E0-9A1A-5899-3AA1-03E66EC299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Evaluation </a:t>
            </a:r>
            <a:r>
              <a:rPr lang="en-GB" dirty="0" err="1"/>
              <a:t>Criterias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70544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D9DCDF-8823-B355-4F19-04E712AE1DE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Evaluation </a:t>
            </a:r>
            <a:r>
              <a:rPr lang="en-GB" dirty="0" err="1"/>
              <a:t>Criterias</a:t>
            </a:r>
            <a:endParaRPr lang="en-GB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0C4165-39AC-FA3F-3BEF-03D593F15CC9}"/>
              </a:ext>
            </a:extLst>
          </p:cNvPr>
          <p:cNvSpPr txBox="1"/>
          <p:nvPr/>
        </p:nvSpPr>
        <p:spPr>
          <a:xfrm>
            <a:off x="882396" y="2590633"/>
            <a:ext cx="7871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Relevance</a:t>
            </a:r>
            <a:r>
              <a:rPr lang="en-GB" dirty="0"/>
              <a:t> – Is the AI’s response useful and related to the question or context?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You ask about Azure OpenAI, but the AI responds about AWS </a:t>
            </a:r>
            <a:r>
              <a:rPr lang="en-GB" dirty="0" err="1"/>
              <a:t>SageMaker</a:t>
            </a:r>
            <a:r>
              <a:rPr lang="en-GB" dirty="0"/>
              <a:t>. → </a:t>
            </a:r>
            <a:r>
              <a:rPr lang="en-GB" b="1" dirty="0"/>
              <a:t>Poor relevance.</a:t>
            </a:r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2953D7-6DA2-AEA6-DF76-21F2592A9B2A}"/>
              </a:ext>
            </a:extLst>
          </p:cNvPr>
          <p:cNvSpPr txBox="1"/>
          <p:nvPr/>
        </p:nvSpPr>
        <p:spPr>
          <a:xfrm>
            <a:off x="882396" y="4389959"/>
            <a:ext cx="787118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Truth</a:t>
            </a:r>
            <a:r>
              <a:rPr lang="en-GB" dirty="0"/>
              <a:t> – Is the information provided by the AI factually, correct?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You ask for the release date of .NET 8, and the AI gives you the wrong date. → </a:t>
            </a:r>
            <a:r>
              <a:rPr lang="en-GB" b="1" dirty="0"/>
              <a:t>Poor truthfulness.</a:t>
            </a:r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8B23B0-BD8F-AC23-2C91-5129D945E7CE}"/>
              </a:ext>
            </a:extLst>
          </p:cNvPr>
          <p:cNvSpPr txBox="1"/>
          <p:nvPr/>
        </p:nvSpPr>
        <p:spPr>
          <a:xfrm>
            <a:off x="882396" y="5912286"/>
            <a:ext cx="787118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Completeness</a:t>
            </a:r>
            <a:r>
              <a:rPr lang="en-GB" dirty="0"/>
              <a:t> – Does the response cover all important aspects, or does it leave out key information?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You ask for the steps to deploy a model in Azure Machine Learning, and the AI only gives you half the process. → </a:t>
            </a:r>
            <a:r>
              <a:rPr lang="en-GB" b="1" dirty="0"/>
              <a:t>Poor completeness.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61E275-FE1F-8B24-30BC-B0916BC3CDE0}"/>
              </a:ext>
            </a:extLst>
          </p:cNvPr>
          <p:cNvSpPr txBox="1"/>
          <p:nvPr/>
        </p:nvSpPr>
        <p:spPr>
          <a:xfrm>
            <a:off x="882396" y="7988612"/>
            <a:ext cx="787118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Fluency</a:t>
            </a:r>
            <a:r>
              <a:rPr lang="en-GB" dirty="0"/>
              <a:t> – Is the generated text grammatically correct and easy to read?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"Model train Azure upload then works." → </a:t>
            </a:r>
            <a:r>
              <a:rPr lang="en-GB" b="1" dirty="0"/>
              <a:t>Poor fluency.</a:t>
            </a:r>
            <a:endParaRPr lang="en-GB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1C5A14-A2C4-7A99-2427-C556F27D7798}"/>
              </a:ext>
            </a:extLst>
          </p:cNvPr>
          <p:cNvSpPr txBox="1"/>
          <p:nvPr/>
        </p:nvSpPr>
        <p:spPr>
          <a:xfrm>
            <a:off x="9144001" y="2590631"/>
            <a:ext cx="8261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Coherence</a:t>
            </a:r>
            <a:r>
              <a:rPr lang="en-GB" dirty="0"/>
              <a:t> – Do the ideas in the response make sense together?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The AI says in one sentence that "generative AI does not need data" and in the next that "it requires millions of data points for training." → </a:t>
            </a:r>
            <a:r>
              <a:rPr lang="en-GB" b="1" dirty="0"/>
              <a:t>Poor coherence.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81F25B-29AD-8B91-7C6E-ECD9710E47AF}"/>
              </a:ext>
            </a:extLst>
          </p:cNvPr>
          <p:cNvSpPr txBox="1"/>
          <p:nvPr/>
        </p:nvSpPr>
        <p:spPr>
          <a:xfrm>
            <a:off x="9144000" y="4389959"/>
            <a:ext cx="8261604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/>
              <a:t>Equivalence</a:t>
            </a:r>
            <a:r>
              <a:rPr lang="en-GB" dirty="0"/>
              <a:t> – Do two different responses mean the same thing, even if phrased differently?</a:t>
            </a:r>
            <a:br>
              <a:rPr lang="en-GB" dirty="0"/>
            </a:br>
            <a:r>
              <a:rPr lang="en-GB" i="1" dirty="0"/>
              <a:t>Example:</a:t>
            </a:r>
            <a:endParaRPr lang="en-GB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Response 1: "Azure OpenAI is a service that allows you to use OpenAI models in Microsoft’s cloud."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GB" dirty="0"/>
              <a:t>Response 2: "Azure OpenAI provides access to OpenAI’s AI models through Microsoft’s infrastructure.”</a:t>
            </a:r>
          </a:p>
          <a:p>
            <a:pPr lvl="1"/>
            <a:r>
              <a:rPr lang="en-GB" dirty="0"/>
              <a:t>→ </a:t>
            </a:r>
            <a:r>
              <a:rPr lang="en-GB" b="1" dirty="0"/>
              <a:t>Good equivalence, because both responses convey the same meaning.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8A3C98-2E7C-F177-893F-9301C41729FC}"/>
              </a:ext>
            </a:extLst>
          </p:cNvPr>
          <p:cNvSpPr txBox="1"/>
          <p:nvPr/>
        </p:nvSpPr>
        <p:spPr>
          <a:xfrm>
            <a:off x="9144000" y="7435781"/>
            <a:ext cx="826160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b="1" dirty="0" err="1"/>
              <a:t>Groundedness</a:t>
            </a:r>
            <a:r>
              <a:rPr lang="en-GB" dirty="0"/>
              <a:t> – Is the AI’s response based on verifiable sources, or is it "hallucinating" information?</a:t>
            </a:r>
            <a:br>
              <a:rPr lang="en-GB" dirty="0"/>
            </a:br>
            <a:r>
              <a:rPr lang="en-GB" i="1" dirty="0"/>
              <a:t>Example:</a:t>
            </a:r>
            <a:r>
              <a:rPr lang="en-GB" dirty="0"/>
              <a:t> You ask for the official .NET roadmap, and the AI responds with something that isn’t in any official source. → </a:t>
            </a:r>
            <a:r>
              <a:rPr lang="en-GB" b="1" dirty="0"/>
              <a:t>Poor </a:t>
            </a:r>
            <a:r>
              <a:rPr lang="en-GB" b="1" dirty="0" err="1"/>
              <a:t>groundedness</a:t>
            </a:r>
            <a:r>
              <a:rPr lang="en-GB" b="1" dirty="0"/>
              <a:t>.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7212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A5598-E498-B944-EE49-CFD82F9B5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1CC1B-28DD-C20C-8E1D-B8267F206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3066012"/>
            <a:ext cx="8566404" cy="4154984"/>
          </a:xfrm>
        </p:spPr>
        <p:txBody>
          <a:bodyPr/>
          <a:lstStyle/>
          <a:p>
            <a:r>
              <a:rPr lang="en-GB" sz="8800" dirty="0">
                <a:solidFill>
                  <a:schemeClr val="bg1"/>
                </a:solidFill>
              </a:rPr>
              <a:t>Azure AI Foundry Evaluation Options</a:t>
            </a:r>
          </a:p>
        </p:txBody>
      </p:sp>
    </p:spTree>
    <p:extLst>
      <p:ext uri="{BB962C8B-B14F-4D97-AF65-F5344CB8AC3E}">
        <p14:creationId xmlns:p14="http://schemas.microsoft.com/office/powerpoint/2010/main" val="3657600242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29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93403C-1B24-8864-A426-DF5E92F6C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825"/>
            <a:ext cx="18295056" cy="851535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92F28A7E-8FA0-3611-5BA4-9AE7D423A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742" y="4607288"/>
            <a:ext cx="6811883" cy="510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9C0D91BC-5F17-5E18-21C0-691CE179BCCB}"/>
              </a:ext>
            </a:extLst>
          </p:cNvPr>
          <p:cNvSpPr/>
          <p:nvPr/>
        </p:nvSpPr>
        <p:spPr bwMode="auto">
          <a:xfrm>
            <a:off x="3709117" y="2588654"/>
            <a:ext cx="14411459" cy="1661375"/>
          </a:xfrm>
          <a:prstGeom prst="rect">
            <a:avLst/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1398708" fontAlgn="base">
              <a:spcBef>
                <a:spcPct val="0"/>
              </a:spcBef>
              <a:spcAft>
                <a:spcPct val="0"/>
              </a:spcAft>
            </a:pPr>
            <a:endParaRPr lang="en-GB" sz="3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122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Screenshot of metrics results for the question answering scenario.">
            <a:extLst>
              <a:ext uri="{FF2B5EF4-FFF2-40B4-BE49-F238E27FC236}">
                <a16:creationId xmlns:a16="http://schemas.microsoft.com/office/drawing/2014/main" id="{A4E87DDB-ECD1-5AC8-60A0-A449112A13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2086" y="5143500"/>
            <a:ext cx="7945914" cy="5075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creenshot of the option to choose test data when creating a new evaluation.">
            <a:extLst>
              <a:ext uri="{FF2B5EF4-FFF2-40B4-BE49-F238E27FC236}">
                <a16:creationId xmlns:a16="http://schemas.microsoft.com/office/drawing/2014/main" id="{677B8F0B-D366-4200-9A91-C602908A16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7" y="2"/>
            <a:ext cx="9944100" cy="6647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967F30C-481D-C2C4-3019-411E67F68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0" y="1899453"/>
            <a:ext cx="8308182" cy="123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16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Screenshot of response scores in the at-a-glance summaries.">
            <a:extLst>
              <a:ext uri="{FF2B5EF4-FFF2-40B4-BE49-F238E27FC236}">
                <a16:creationId xmlns:a16="http://schemas.microsoft.com/office/drawing/2014/main" id="{6B72FEC0-8800-8A6C-B1AF-3E151F960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05"/>
          <a:stretch/>
        </p:blipFill>
        <p:spPr bwMode="auto">
          <a:xfrm>
            <a:off x="30" y="1923"/>
            <a:ext cx="18287970" cy="1028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879401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873AF-46A6-60B8-C3BF-0644D5FD8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C9D0C-489A-0A02-CF1D-2CFB96710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3066012"/>
            <a:ext cx="8566404" cy="4154984"/>
          </a:xfrm>
        </p:spPr>
        <p:txBody>
          <a:bodyPr/>
          <a:lstStyle/>
          <a:p>
            <a:r>
              <a:rPr lang="en-GB" sz="8800" dirty="0">
                <a:solidFill>
                  <a:schemeClr val="bg1"/>
                </a:solidFill>
              </a:rPr>
              <a:t>Microsoft Extensions AI Evaluation</a:t>
            </a:r>
          </a:p>
        </p:txBody>
      </p:sp>
    </p:spTree>
    <p:extLst>
      <p:ext uri="{BB962C8B-B14F-4D97-AF65-F5344CB8AC3E}">
        <p14:creationId xmlns:p14="http://schemas.microsoft.com/office/powerpoint/2010/main" val="204378677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7">
            <a:extLst>
              <a:ext uri="{FF2B5EF4-FFF2-40B4-BE49-F238E27FC236}">
                <a16:creationId xmlns:a16="http://schemas.microsoft.com/office/drawing/2014/main" id="{CA1BEB0A-583B-53A4-109F-00C9086162CE}"/>
              </a:ext>
            </a:extLst>
          </p:cNvPr>
          <p:cNvSpPr txBox="1"/>
          <p:nvPr/>
        </p:nvSpPr>
        <p:spPr>
          <a:xfrm>
            <a:off x="870684" y="4379451"/>
            <a:ext cx="690574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Luis Mañez</a:t>
            </a:r>
          </a:p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-50" normalizeH="0" baseline="0" noProof="0" dirty="0">
                <a:ln w="3175"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rPr>
              <a:t>Chief Architect – ClearPeople LTD</a:t>
            </a: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FC065121-D1A8-3253-14CC-7CEEF46A6EE9}"/>
              </a:ext>
            </a:extLst>
          </p:cNvPr>
          <p:cNvSpPr txBox="1"/>
          <p:nvPr/>
        </p:nvSpPr>
        <p:spPr>
          <a:xfrm>
            <a:off x="870684" y="5892539"/>
            <a:ext cx="10522113" cy="8853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400" b="1" spc="-50" dirty="0">
                <a:ln w="3175">
                  <a:noFill/>
                </a:ln>
                <a:solidFill>
                  <a:prstClr val="whit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@</a:t>
            </a:r>
            <a:r>
              <a:rPr lang="en-US" sz="2400" b="1" spc="-50" dirty="0" err="1">
                <a:ln w="3175">
                  <a:noFill/>
                </a:ln>
                <a:solidFill>
                  <a:prstClr val="whit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luismanez</a:t>
            </a:r>
            <a:endParaRPr lang="en-US" sz="2400" b="1" spc="-50" dirty="0">
              <a:ln w="3175">
                <a:noFill/>
              </a:ln>
              <a:solidFill>
                <a:prstClr val="white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  <a:p>
            <a:pPr lvl="0">
              <a:lnSpc>
                <a:spcPct val="90000"/>
              </a:lnSpc>
              <a:spcBef>
                <a:spcPts val="1000"/>
              </a:spcBef>
              <a:defRPr/>
            </a:pPr>
            <a:r>
              <a:rPr lang="en-US" sz="2400" b="1" spc="-50" dirty="0">
                <a:ln w="3175">
                  <a:noFill/>
                </a:ln>
                <a:solidFill>
                  <a:prstClr val="whit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linkedin.com/in/</a:t>
            </a:r>
            <a:r>
              <a:rPr lang="en-US" sz="2400" b="1" spc="-50" dirty="0" err="1">
                <a:ln w="3175">
                  <a:noFill/>
                </a:ln>
                <a:solidFill>
                  <a:prstClr val="white"/>
                </a:solidFill>
                <a:latin typeface="Segoe UI Semibold" panose="020B0502040204020203" pitchFamily="34" charset="0"/>
                <a:cs typeface="Segoe UI Semibold" panose="020B0502040204020203" pitchFamily="34" charset="0"/>
              </a:rPr>
              <a:t>luismanez</a:t>
            </a:r>
            <a:endParaRPr lang="en-US" sz="3200" b="1" spc="-50" dirty="0">
              <a:ln w="3175">
                <a:noFill/>
              </a:ln>
              <a:solidFill>
                <a:prstClr val="white"/>
              </a:solidFill>
              <a:latin typeface="Segoe UI Semibold" panose="020B0502040204020203" pitchFamily="34" charset="0"/>
              <a:cs typeface="Segoe UI Semibold" panose="020B0502040204020203" pitchFamily="34" charset="0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44E80C6-01E2-37AE-E06D-A3AA91FB8815}"/>
              </a:ext>
            </a:extLst>
          </p:cNvPr>
          <p:cNvGrpSpPr/>
          <p:nvPr/>
        </p:nvGrpSpPr>
        <p:grpSpPr>
          <a:xfrm>
            <a:off x="9829800" y="1979330"/>
            <a:ext cx="4800600" cy="7202770"/>
            <a:chOff x="8343900" y="1979330"/>
            <a:chExt cx="4800600" cy="7202770"/>
          </a:xfrm>
        </p:grpSpPr>
        <p:pic>
          <p:nvPicPr>
            <p:cNvPr id="1026" name="Picture 2" descr="Generated image">
              <a:extLst>
                <a:ext uri="{FF2B5EF4-FFF2-40B4-BE49-F238E27FC236}">
                  <a16:creationId xmlns:a16="http://schemas.microsoft.com/office/drawing/2014/main" id="{11CF875B-202B-39F5-95B1-1B37D52713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43900" y="1979330"/>
              <a:ext cx="4800600" cy="720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A black and white logo&#10;&#10;AI-generated content may be incorrect.">
              <a:extLst>
                <a:ext uri="{FF2B5EF4-FFF2-40B4-BE49-F238E27FC236}">
                  <a16:creationId xmlns:a16="http://schemas.microsoft.com/office/drawing/2014/main" id="{12774039-FE48-EFB8-FBC9-C8247F7DD4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77700" y="7493001"/>
              <a:ext cx="1066800" cy="16890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46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05 -0.00208 L 0.03698 -0.00208 " pathEditMode="relative" rAng="0" ptsTypes="AA">
                                      <p:cBhvr>
                                        <p:cTn id="12" dur="5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9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5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DB5A8A3-9476-B390-6BF8-86B7F8DFBB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Microsoft Extensions AI Evaluation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1DE949E-2F6B-9220-04E8-F5DB0AFD3776}"/>
              </a:ext>
            </a:extLst>
          </p:cNvPr>
          <p:cNvGrpSpPr/>
          <p:nvPr/>
        </p:nvGrpSpPr>
        <p:grpSpPr>
          <a:xfrm>
            <a:off x="2847224" y="2510998"/>
            <a:ext cx="12593553" cy="6213902"/>
            <a:chOff x="1898148" y="979963"/>
            <a:chExt cx="8395702" cy="414260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A04975B-0B0D-20C9-B308-55503C8B1970}"/>
                </a:ext>
              </a:extLst>
            </p:cNvPr>
            <p:cNvSpPr txBox="1"/>
            <p:nvPr/>
          </p:nvSpPr>
          <p:spPr>
            <a:xfrm>
              <a:off x="1898151" y="979963"/>
              <a:ext cx="83956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</a:t>
              </a:r>
              <a:r>
                <a:rPr lang="en-GB" sz="2700" b="1" dirty="0"/>
                <a:t> </a:t>
              </a:r>
              <a:r>
                <a:rPr lang="en-GB" sz="2700" dirty="0"/>
                <a:t>– Defines the core abstractions and types for supporting evaluation.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E78375D-95AF-6657-6E51-FB3B23344B53}"/>
                </a:ext>
              </a:extLst>
            </p:cNvPr>
            <p:cNvSpPr txBox="1"/>
            <p:nvPr/>
          </p:nvSpPr>
          <p:spPr>
            <a:xfrm>
              <a:off x="1898151" y="1734640"/>
              <a:ext cx="8395699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Microsoft.Extensions.AI.Evaluation.Quality</a:t>
              </a:r>
              <a:r>
                <a:rPr lang="en-GB" sz="2700" b="1" dirty="0"/>
                <a:t> </a:t>
              </a:r>
              <a:r>
                <a:rPr lang="en-GB" sz="2700" dirty="0"/>
                <a:t>– Contains evaluators that can be used to evaluate the quality of LLM responses in your projects including Relevance, Truth, Completeness, Fluency, Coherence, Equivalence and </a:t>
              </a:r>
              <a:r>
                <a:rPr lang="en-GB" sz="2700" dirty="0" err="1"/>
                <a:t>Groundedness</a:t>
              </a:r>
              <a:r>
                <a:rPr lang="en-GB" sz="2700" dirty="0"/>
                <a:t>.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A55463C-217C-BDD3-C619-45589CEA6978}"/>
                </a:ext>
              </a:extLst>
            </p:cNvPr>
            <p:cNvSpPr txBox="1"/>
            <p:nvPr/>
          </p:nvSpPr>
          <p:spPr>
            <a:xfrm>
              <a:off x="1898149" y="2707163"/>
              <a:ext cx="8395699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Microsoft.Extensions.AI.Evaluation.Reporting</a:t>
              </a:r>
              <a:r>
                <a:rPr lang="en-GB" sz="2700" dirty="0"/>
                <a:t> – Contains support for caching LLM responses, storing the results of evaluations and generating reports from that data. Uses the </a:t>
              </a:r>
              <a:r>
                <a:rPr lang="en-GB" sz="2700" dirty="0" err="1"/>
                <a:t>FileSystem</a:t>
              </a:r>
              <a:r>
                <a:rPr lang="en-GB" sz="2700" dirty="0"/>
                <a:t> to store the data.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2E6214-A278-9A42-6041-17CB3CA84018}"/>
                </a:ext>
              </a:extLst>
            </p:cNvPr>
            <p:cNvSpPr txBox="1"/>
            <p:nvPr/>
          </p:nvSpPr>
          <p:spPr>
            <a:xfrm>
              <a:off x="1898148" y="4507011"/>
              <a:ext cx="8395699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Microsoft.Extensions.AI.Evaluation.Console</a:t>
              </a:r>
              <a:r>
                <a:rPr lang="en-GB" sz="2700" b="1" dirty="0"/>
                <a:t> </a:t>
              </a:r>
              <a:r>
                <a:rPr lang="en-GB" sz="2700" dirty="0"/>
                <a:t>– A command line dotnet tool for generating reports and managing evaluation data.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58FAFC4-4601-4F06-2073-1611242E1676}"/>
                </a:ext>
              </a:extLst>
            </p:cNvPr>
            <p:cNvSpPr txBox="1"/>
            <p:nvPr/>
          </p:nvSpPr>
          <p:spPr>
            <a:xfrm>
              <a:off x="1898149" y="3747869"/>
              <a:ext cx="6811766" cy="6155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2700" b="1" dirty="0" err="1"/>
                <a:t>Microsoft.Extensions.AI.Evaluation.Reporting.Azure</a:t>
              </a:r>
              <a:r>
                <a:rPr lang="en-GB" sz="2700" b="1" dirty="0"/>
                <a:t> </a:t>
              </a:r>
              <a:r>
                <a:rPr lang="en-GB" sz="2700" dirty="0"/>
                <a:t>– Same as Reporting but uses Azure Storage to store the data.</a:t>
              </a:r>
              <a:endParaRPr lang="en-GB" sz="27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2814054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4249BA-3406-65B3-DB57-F9C18E1A22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3A939B0-53F4-167B-5FE7-44DE089A67C8}"/>
              </a:ext>
            </a:extLst>
          </p:cNvPr>
          <p:cNvGrpSpPr/>
          <p:nvPr/>
        </p:nvGrpSpPr>
        <p:grpSpPr>
          <a:xfrm>
            <a:off x="1536057" y="2148941"/>
            <a:ext cx="15215886" cy="6880759"/>
            <a:chOff x="1536057" y="1561194"/>
            <a:chExt cx="15215886" cy="6880759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AC2DBCF-5CB9-C016-4878-A9BB023E3D4E}"/>
                </a:ext>
              </a:extLst>
            </p:cNvPr>
            <p:cNvSpPr/>
            <p:nvPr/>
          </p:nvSpPr>
          <p:spPr>
            <a:xfrm>
              <a:off x="1536057" y="3658499"/>
              <a:ext cx="2970000" cy="297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Query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8FAF2B1-F661-9B03-36E3-8AEF57656864}"/>
                </a:ext>
              </a:extLst>
            </p:cNvPr>
            <p:cNvSpPr/>
            <p:nvPr/>
          </p:nvSpPr>
          <p:spPr>
            <a:xfrm>
              <a:off x="5618019" y="3658502"/>
              <a:ext cx="2970000" cy="297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Context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E7CD7CE-9A31-D436-BBF7-A2DB8F0BAACD}"/>
                </a:ext>
              </a:extLst>
            </p:cNvPr>
            <p:cNvSpPr/>
            <p:nvPr/>
          </p:nvSpPr>
          <p:spPr>
            <a:xfrm>
              <a:off x="9699981" y="3658499"/>
              <a:ext cx="2970000" cy="297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Response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D15C5912-0C53-F5A7-0CB7-B84C10153F69}"/>
                </a:ext>
              </a:extLst>
            </p:cNvPr>
            <p:cNvSpPr/>
            <p:nvPr/>
          </p:nvSpPr>
          <p:spPr>
            <a:xfrm>
              <a:off x="13781943" y="3658499"/>
              <a:ext cx="2970000" cy="297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Ground Truth</a:t>
              </a:r>
            </a:p>
          </p:txBody>
        </p: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78F369EF-2B1B-A4BF-8CC6-6299FAB55E36}"/>
                </a:ext>
              </a:extLst>
            </p:cNvPr>
            <p:cNvCxnSpPr>
              <a:cxnSpLocks/>
              <a:stCxn id="15" idx="4"/>
              <a:endCxn id="12" idx="4"/>
            </p:cNvCxnSpPr>
            <p:nvPr/>
          </p:nvCxnSpPr>
          <p:spPr>
            <a:xfrm rot="5400000">
              <a:off x="7103019" y="2546537"/>
              <a:ext cx="19050" cy="8163924"/>
            </a:xfrm>
            <a:prstGeom prst="curvedConnector3">
              <a:avLst>
                <a:gd name="adj1" fmla="val 11109087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848CB7E-CAB4-B333-1CC0-EB7F6473163A}"/>
                </a:ext>
              </a:extLst>
            </p:cNvPr>
            <p:cNvSpPr txBox="1"/>
            <p:nvPr/>
          </p:nvSpPr>
          <p:spPr>
            <a:xfrm>
              <a:off x="3374054" y="6909251"/>
              <a:ext cx="302674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100" dirty="0"/>
                <a:t>Relevance</a:t>
              </a: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7AF353EF-7F39-4D17-5E06-3B533F808F91}"/>
                </a:ext>
              </a:extLst>
            </p:cNvPr>
            <p:cNvCxnSpPr>
              <a:cxnSpLocks/>
              <a:stCxn id="18" idx="0"/>
              <a:endCxn id="15" idx="0"/>
            </p:cNvCxnSpPr>
            <p:nvPr/>
          </p:nvCxnSpPr>
          <p:spPr>
            <a:xfrm rot="16200000" flipV="1">
              <a:off x="13225962" y="1617518"/>
              <a:ext cx="19050" cy="4081962"/>
            </a:xfrm>
            <a:prstGeom prst="curvedConnector3">
              <a:avLst>
                <a:gd name="adj1" fmla="val 7836362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DA7F3B3-B711-75AE-E864-7E0019523838}"/>
                </a:ext>
              </a:extLst>
            </p:cNvPr>
            <p:cNvSpPr txBox="1"/>
            <p:nvPr/>
          </p:nvSpPr>
          <p:spPr>
            <a:xfrm>
              <a:off x="11184981" y="1685405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Equivalence</a:t>
              </a:r>
              <a:endParaRPr lang="en-GB" dirty="0"/>
            </a:p>
          </p:txBody>
        </p: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09946551-CD0C-8041-C6BA-80AD90663D0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124950" y="1612755"/>
              <a:ext cx="19050" cy="4081962"/>
            </a:xfrm>
            <a:prstGeom prst="curvedConnector3">
              <a:avLst>
                <a:gd name="adj1" fmla="val 7836362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FA5D00A4-B0D2-F627-8694-6ACB70051E0B}"/>
                </a:ext>
              </a:extLst>
            </p:cNvPr>
            <p:cNvSpPr txBox="1"/>
            <p:nvPr/>
          </p:nvSpPr>
          <p:spPr>
            <a:xfrm>
              <a:off x="7093494" y="1561194"/>
              <a:ext cx="423423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100" dirty="0" err="1"/>
                <a:t>Groundedness</a:t>
              </a:r>
              <a:endParaRPr lang="en-GB" sz="2100" dirty="0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DCBC93E2-0E42-9231-997C-E7B8B8A15E2E}"/>
                </a:ext>
              </a:extLst>
            </p:cNvPr>
            <p:cNvSpPr txBox="1"/>
            <p:nvPr/>
          </p:nvSpPr>
          <p:spPr>
            <a:xfrm>
              <a:off x="8471585" y="7072223"/>
              <a:ext cx="276924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Truth</a:t>
              </a:r>
              <a:endParaRPr lang="en-GB" dirty="0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A860AE02-C329-E8DC-FF9F-DDB35C9C94DB}"/>
                </a:ext>
              </a:extLst>
            </p:cNvPr>
            <p:cNvSpPr txBox="1"/>
            <p:nvPr/>
          </p:nvSpPr>
          <p:spPr>
            <a:xfrm>
              <a:off x="6862826" y="7641065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Completeness</a:t>
              </a:r>
              <a:endParaRPr lang="en-GB" dirty="0"/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8C2EF00E-3C68-44AB-2589-9CFB83363EA3}"/>
                </a:ext>
              </a:extLst>
            </p:cNvPr>
            <p:cNvSpPr txBox="1"/>
            <p:nvPr/>
          </p:nvSpPr>
          <p:spPr>
            <a:xfrm>
              <a:off x="5024838" y="8118788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Coherence</a:t>
              </a:r>
              <a:endParaRPr lang="en-GB" dirty="0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66CD84C-DCF2-7D74-4FF6-2BA327D93CA5}"/>
                </a:ext>
              </a:extLst>
            </p:cNvPr>
            <p:cNvSpPr txBox="1"/>
            <p:nvPr/>
          </p:nvSpPr>
          <p:spPr>
            <a:xfrm>
              <a:off x="3186851" y="7848640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Fluency</a:t>
              </a:r>
              <a:endParaRPr lang="en-GB" dirty="0"/>
            </a:p>
          </p:txBody>
        </p:sp>
      </p:grp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B13D88-8509-C426-0F57-194909780A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Evaluation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19094257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02C798-E95E-21E5-9A13-E2A3E81E49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04A8F982-965F-A281-4018-1D5F0B2FBB8E}"/>
              </a:ext>
            </a:extLst>
          </p:cNvPr>
          <p:cNvGrpSpPr/>
          <p:nvPr/>
        </p:nvGrpSpPr>
        <p:grpSpPr>
          <a:xfrm>
            <a:off x="1536057" y="2074288"/>
            <a:ext cx="15215886" cy="6955412"/>
            <a:chOff x="1536057" y="1486541"/>
            <a:chExt cx="15215886" cy="6955412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B61CF04-3942-0AF2-9BFF-29AACB842DAD}"/>
                </a:ext>
              </a:extLst>
            </p:cNvPr>
            <p:cNvSpPr/>
            <p:nvPr/>
          </p:nvSpPr>
          <p:spPr>
            <a:xfrm>
              <a:off x="1536057" y="3658499"/>
              <a:ext cx="2970000" cy="297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Query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445B116-BF59-9543-DACD-0B8F92B21474}"/>
                </a:ext>
              </a:extLst>
            </p:cNvPr>
            <p:cNvSpPr/>
            <p:nvPr/>
          </p:nvSpPr>
          <p:spPr>
            <a:xfrm>
              <a:off x="5618019" y="3658502"/>
              <a:ext cx="2970000" cy="2970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Context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AC6597ED-E16D-CBD4-7295-32F4BE48D86F}"/>
                </a:ext>
              </a:extLst>
            </p:cNvPr>
            <p:cNvSpPr/>
            <p:nvPr/>
          </p:nvSpPr>
          <p:spPr>
            <a:xfrm>
              <a:off x="9699981" y="3658499"/>
              <a:ext cx="2970000" cy="297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Response</a:t>
              </a: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A019AA1-3B49-31A3-35B3-4285E454E864}"/>
                </a:ext>
              </a:extLst>
            </p:cNvPr>
            <p:cNvSpPr/>
            <p:nvPr/>
          </p:nvSpPr>
          <p:spPr>
            <a:xfrm>
              <a:off x="13781943" y="3658499"/>
              <a:ext cx="2970000" cy="2970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700" dirty="0"/>
                <a:t>Ground Truth</a:t>
              </a:r>
            </a:p>
          </p:txBody>
        </p:sp>
        <p:cxnSp>
          <p:nvCxnSpPr>
            <p:cNvPr id="29" name="Curved Connector 28">
              <a:extLst>
                <a:ext uri="{FF2B5EF4-FFF2-40B4-BE49-F238E27FC236}">
                  <a16:creationId xmlns:a16="http://schemas.microsoft.com/office/drawing/2014/main" id="{EF198F99-8869-5231-63EC-66B95CE2D2EB}"/>
                </a:ext>
              </a:extLst>
            </p:cNvPr>
            <p:cNvCxnSpPr>
              <a:cxnSpLocks/>
              <a:stCxn id="15" idx="4"/>
              <a:endCxn id="12" idx="4"/>
            </p:cNvCxnSpPr>
            <p:nvPr/>
          </p:nvCxnSpPr>
          <p:spPr>
            <a:xfrm rot="5400000">
              <a:off x="7103019" y="2546537"/>
              <a:ext cx="19050" cy="8163924"/>
            </a:xfrm>
            <a:prstGeom prst="curvedConnector3">
              <a:avLst>
                <a:gd name="adj1" fmla="val 11109087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C403DA0-4F52-D292-5A55-2F743F2F804D}"/>
                </a:ext>
              </a:extLst>
            </p:cNvPr>
            <p:cNvSpPr txBox="1"/>
            <p:nvPr/>
          </p:nvSpPr>
          <p:spPr>
            <a:xfrm>
              <a:off x="3374054" y="6909251"/>
              <a:ext cx="302674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100" dirty="0"/>
                <a:t>Relevance</a:t>
              </a:r>
            </a:p>
          </p:txBody>
        </p:sp>
        <p:cxnSp>
          <p:nvCxnSpPr>
            <p:cNvPr id="38" name="Curved Connector 37">
              <a:extLst>
                <a:ext uri="{FF2B5EF4-FFF2-40B4-BE49-F238E27FC236}">
                  <a16:creationId xmlns:a16="http://schemas.microsoft.com/office/drawing/2014/main" id="{9A167CE5-CA16-48CA-8885-B04764A01852}"/>
                </a:ext>
              </a:extLst>
            </p:cNvPr>
            <p:cNvCxnSpPr>
              <a:cxnSpLocks/>
              <a:stCxn id="18" idx="0"/>
              <a:endCxn id="15" idx="0"/>
            </p:cNvCxnSpPr>
            <p:nvPr/>
          </p:nvCxnSpPr>
          <p:spPr>
            <a:xfrm rot="16200000" flipV="1">
              <a:off x="13225962" y="1617518"/>
              <a:ext cx="19050" cy="4081962"/>
            </a:xfrm>
            <a:prstGeom prst="curvedConnector3">
              <a:avLst>
                <a:gd name="adj1" fmla="val 7836362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058D10E-7FB0-83DC-A04C-552066113DAD}"/>
                </a:ext>
              </a:extLst>
            </p:cNvPr>
            <p:cNvSpPr txBox="1"/>
            <p:nvPr/>
          </p:nvSpPr>
          <p:spPr>
            <a:xfrm>
              <a:off x="11184981" y="1685405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/>
                <a:t>Equivalence</a:t>
              </a:r>
              <a:endParaRPr lang="en-GB" dirty="0"/>
            </a:p>
          </p:txBody>
        </p:sp>
        <p:cxnSp>
          <p:nvCxnSpPr>
            <p:cNvPr id="69" name="Curved Connector 68">
              <a:extLst>
                <a:ext uri="{FF2B5EF4-FFF2-40B4-BE49-F238E27FC236}">
                  <a16:creationId xmlns:a16="http://schemas.microsoft.com/office/drawing/2014/main" id="{FFDC4E72-AF6B-E3EA-C7DD-CE600D535AB6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9124950" y="1612755"/>
              <a:ext cx="19050" cy="4081962"/>
            </a:xfrm>
            <a:prstGeom prst="curvedConnector3">
              <a:avLst>
                <a:gd name="adj1" fmla="val 7836362"/>
              </a:avLst>
            </a:prstGeom>
            <a:ln w="88900">
              <a:solidFill>
                <a:schemeClr val="bg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78170172-222A-8DA6-E253-09D9C15B8041}"/>
                </a:ext>
              </a:extLst>
            </p:cNvPr>
            <p:cNvSpPr txBox="1"/>
            <p:nvPr/>
          </p:nvSpPr>
          <p:spPr>
            <a:xfrm>
              <a:off x="7093494" y="1561194"/>
              <a:ext cx="4234239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GB" sz="2100" dirty="0" err="1"/>
                <a:t>Groundedness</a:t>
              </a:r>
              <a:endParaRPr lang="en-GB" sz="2100" dirty="0"/>
            </a:p>
          </p:txBody>
        </p:sp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9EE5ABD1-D84A-BA77-8419-9D9572403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186016" y="1486541"/>
              <a:ext cx="609600" cy="609600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31909895-545C-BB81-E00F-00B0B3933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15670" y="1486541"/>
              <a:ext cx="609600" cy="609600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F15D5D3E-05A3-3467-DACA-0064315ACC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18019" y="6780258"/>
              <a:ext cx="609600" cy="609600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ED4C2965-E9B8-4A0B-23D6-C707290D24BF}"/>
                </a:ext>
              </a:extLst>
            </p:cNvPr>
            <p:cNvSpPr txBox="1"/>
            <p:nvPr/>
          </p:nvSpPr>
          <p:spPr>
            <a:xfrm>
              <a:off x="8471585" y="7072223"/>
              <a:ext cx="2769245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>
                  <a:solidFill>
                    <a:schemeClr val="bg1">
                      <a:lumMod val="95000"/>
                    </a:schemeClr>
                  </a:solidFill>
                </a:rPr>
                <a:t>Truth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5FC9E16-4B35-C354-8CCB-AACA5910200A}"/>
                </a:ext>
              </a:extLst>
            </p:cNvPr>
            <p:cNvSpPr txBox="1"/>
            <p:nvPr/>
          </p:nvSpPr>
          <p:spPr>
            <a:xfrm>
              <a:off x="6862826" y="7641065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>
                  <a:solidFill>
                    <a:schemeClr val="bg1">
                      <a:lumMod val="95000"/>
                    </a:schemeClr>
                  </a:solidFill>
                </a:rPr>
                <a:t>Completeness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C25ABC87-2098-3B92-CF99-CFD5DB177692}"/>
                </a:ext>
              </a:extLst>
            </p:cNvPr>
            <p:cNvSpPr txBox="1"/>
            <p:nvPr/>
          </p:nvSpPr>
          <p:spPr>
            <a:xfrm>
              <a:off x="5024838" y="8118788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>
                  <a:solidFill>
                    <a:schemeClr val="bg1">
                      <a:lumMod val="95000"/>
                    </a:schemeClr>
                  </a:solidFill>
                </a:rPr>
                <a:t>Coherence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528DE0D-E720-90B9-F314-9D33C8E0E2EE}"/>
                </a:ext>
              </a:extLst>
            </p:cNvPr>
            <p:cNvSpPr txBox="1"/>
            <p:nvPr/>
          </p:nvSpPr>
          <p:spPr>
            <a:xfrm>
              <a:off x="3186851" y="7848640"/>
              <a:ext cx="4081962" cy="3231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GB" sz="2100" dirty="0">
                  <a:solidFill>
                    <a:schemeClr val="bg1">
                      <a:lumMod val="95000"/>
                    </a:schemeClr>
                  </a:solidFill>
                </a:rPr>
                <a:t>Fluency</a:t>
              </a:r>
              <a:endParaRPr lang="en-GB" dirty="0">
                <a:solidFill>
                  <a:schemeClr val="bg1">
                    <a:lumMod val="95000"/>
                  </a:schemeClr>
                </a:solidFill>
              </a:endParaRPr>
            </a:p>
          </p:txBody>
        </p:sp>
      </p:grp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8EA8AC49-E3CE-F6FC-F08C-F6227C8DB3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Evaluation components</a:t>
            </a:r>
          </a:p>
        </p:txBody>
      </p:sp>
    </p:spTree>
    <p:extLst>
      <p:ext uri="{BB962C8B-B14F-4D97-AF65-F5344CB8AC3E}">
        <p14:creationId xmlns:p14="http://schemas.microsoft.com/office/powerpoint/2010/main" val="3869401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5C55F1-9C06-35F8-D7C5-C0BA3D0368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but… who/what evaluates?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5A7C50-4EC5-A930-EC07-152B553E6C2B}"/>
              </a:ext>
            </a:extLst>
          </p:cNvPr>
          <p:cNvGrpSpPr/>
          <p:nvPr/>
        </p:nvGrpSpPr>
        <p:grpSpPr>
          <a:xfrm>
            <a:off x="-92133" y="2171700"/>
            <a:ext cx="18472266" cy="7175501"/>
            <a:chOff x="459278" y="2171699"/>
            <a:chExt cx="18472266" cy="7175501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5B65881-5597-FA51-56A4-A786AAED3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278" y="2171700"/>
              <a:ext cx="4305300" cy="7175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1550425D-ACE8-4072-B704-5511B79074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83678" y="2175164"/>
              <a:ext cx="4303222" cy="717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15F066BF-E793-9E33-E53A-0CA13A9722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06000" y="2171700"/>
              <a:ext cx="4303222" cy="71720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FFDEF7B6-3EEC-174F-3F52-96089CCB3E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628322" y="2171699"/>
              <a:ext cx="4303222" cy="7172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14745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84ACA1-37B7-218A-37DA-0C3825333B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87CFB9-C244-7904-4750-9E7F5ED06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/>
              <a:t>but… who/what evaluates?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EFC26E-9754-9F22-7EAD-E4102B8B2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2400300"/>
            <a:ext cx="10210800" cy="690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661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42E0F-D49E-E7FA-E368-2D2008594B2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53418" y="274638"/>
            <a:ext cx="16720182" cy="1143000"/>
          </a:xfrm>
        </p:spPr>
        <p:txBody>
          <a:bodyPr/>
          <a:lstStyle/>
          <a:p>
            <a:r>
              <a:rPr lang="en-GB" dirty="0"/>
              <a:t>Reporting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37B6DC0-3015-1D6D-873B-EA410099144D}"/>
              </a:ext>
            </a:extLst>
          </p:cNvPr>
          <p:cNvGrpSpPr/>
          <p:nvPr/>
        </p:nvGrpSpPr>
        <p:grpSpPr>
          <a:xfrm>
            <a:off x="653418" y="1315235"/>
            <a:ext cx="17441310" cy="8731602"/>
            <a:chOff x="653418" y="1315235"/>
            <a:chExt cx="17441310" cy="8731602"/>
          </a:xfrm>
        </p:grpSpPr>
        <p:sp>
          <p:nvSpPr>
            <p:cNvPr id="3" name="Rounded Rectangle 2">
              <a:extLst>
                <a:ext uri="{FF2B5EF4-FFF2-40B4-BE49-F238E27FC236}">
                  <a16:creationId xmlns:a16="http://schemas.microsoft.com/office/drawing/2014/main" id="{237F6531-59B3-6207-0ED0-5C05D76A3E0F}"/>
                </a:ext>
              </a:extLst>
            </p:cNvPr>
            <p:cNvSpPr/>
            <p:nvPr/>
          </p:nvSpPr>
          <p:spPr bwMode="auto">
            <a:xfrm>
              <a:off x="13053036" y="5027140"/>
              <a:ext cx="5041692" cy="1453595"/>
            </a:xfrm>
            <a:prstGeom prst="roundRect">
              <a:avLst/>
            </a:prstGeom>
            <a:solidFill>
              <a:schemeClr val="accent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9870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000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Reporting Configuration</a:t>
              </a:r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8DA7A6E-140D-1917-F791-1FAADC99965B}"/>
                </a:ext>
              </a:extLst>
            </p:cNvPr>
            <p:cNvGrpSpPr/>
            <p:nvPr/>
          </p:nvGrpSpPr>
          <p:grpSpPr>
            <a:xfrm>
              <a:off x="653418" y="2094713"/>
              <a:ext cx="4971054" cy="2907098"/>
              <a:chOff x="1659290" y="2704563"/>
              <a:chExt cx="3314036" cy="1938065"/>
            </a:xfrm>
          </p:grpSpPr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E94F5EA8-2362-63C4-3B08-3B13B1AC72DB}"/>
                  </a:ext>
                </a:extLst>
              </p:cNvPr>
              <p:cNvSpPr/>
              <p:nvPr/>
            </p:nvSpPr>
            <p:spPr bwMode="auto">
              <a:xfrm>
                <a:off x="1659291" y="2704563"/>
                <a:ext cx="3314035" cy="85000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39870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DiskBasedReportingConfiguration</a:t>
                </a:r>
                <a:endParaRPr lang="en-GB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5E12DFCE-E47E-4A22-3667-A6C559E2FA0E}"/>
                  </a:ext>
                </a:extLst>
              </p:cNvPr>
              <p:cNvSpPr/>
              <p:nvPr/>
            </p:nvSpPr>
            <p:spPr bwMode="auto">
              <a:xfrm>
                <a:off x="1659290" y="3792623"/>
                <a:ext cx="3314035" cy="850005"/>
              </a:xfrm>
              <a:prstGeom prst="round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3">
                <a:schemeClr val="lt1"/>
              </a:lnRef>
              <a:fillRef idx="1">
                <a:schemeClr val="accent5"/>
              </a:fillRef>
              <a:effectRef idx="1">
                <a:schemeClr val="accent5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1398708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b="1" dirty="0" err="1">
                    <a:solidFill>
                      <a:schemeClr val="tx1"/>
                    </a:solidFill>
                    <a:ea typeface="Segoe UI" pitchFamily="34" charset="0"/>
                    <a:cs typeface="Segoe UI" pitchFamily="34" charset="0"/>
                  </a:rPr>
                  <a:t>AzureStorageReportingConfiguration</a:t>
                </a:r>
                <a:endParaRPr lang="en-GB" b="1" dirty="0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47BF846-B407-BB0A-3F8C-DC3730E09FFD}"/>
                </a:ext>
              </a:extLst>
            </p:cNvPr>
            <p:cNvGrpSpPr/>
            <p:nvPr/>
          </p:nvGrpSpPr>
          <p:grpSpPr>
            <a:xfrm>
              <a:off x="6061679" y="1315235"/>
              <a:ext cx="6164642" cy="4508742"/>
              <a:chOff x="4551917" y="1478071"/>
              <a:chExt cx="4109761" cy="3005828"/>
            </a:xfrm>
          </p:grpSpPr>
          <p:sp>
            <p:nvSpPr>
              <p:cNvPr id="8" name="Double Brace 7">
                <a:extLst>
                  <a:ext uri="{FF2B5EF4-FFF2-40B4-BE49-F238E27FC236}">
                    <a16:creationId xmlns:a16="http://schemas.microsoft.com/office/drawing/2014/main" id="{55C0837F-6DBC-0FF9-0C17-F4555B8708CD}"/>
                  </a:ext>
                </a:extLst>
              </p:cNvPr>
              <p:cNvSpPr/>
              <p:nvPr/>
            </p:nvSpPr>
            <p:spPr>
              <a:xfrm>
                <a:off x="4551917" y="1478071"/>
                <a:ext cx="4109761" cy="3005828"/>
              </a:xfrm>
              <a:prstGeom prst="bracePair">
                <a:avLst/>
              </a:prstGeom>
              <a:ln w="38100">
                <a:solidFill>
                  <a:schemeClr val="tx1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 sz="2700"/>
              </a:p>
            </p:txBody>
          </p: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C773EF52-EAA5-F285-C704-64DE407FDCCB}"/>
                  </a:ext>
                </a:extLst>
              </p:cNvPr>
              <p:cNvGrpSpPr/>
              <p:nvPr/>
            </p:nvGrpSpPr>
            <p:grpSpPr>
              <a:xfrm>
                <a:off x="5178066" y="1823316"/>
                <a:ext cx="2857464" cy="2270518"/>
                <a:chOff x="5178066" y="1823316"/>
                <a:chExt cx="2857464" cy="2270518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EDBAED1F-C97C-E76A-1536-8CF8988A672A}"/>
                    </a:ext>
                  </a:extLst>
                </p:cNvPr>
                <p:cNvGrpSpPr/>
                <p:nvPr/>
              </p:nvGrpSpPr>
              <p:grpSpPr>
                <a:xfrm>
                  <a:off x="5178066" y="1823316"/>
                  <a:ext cx="2857464" cy="948951"/>
                  <a:chOff x="5451292" y="2217870"/>
                  <a:chExt cx="2857464" cy="948951"/>
                </a:xfrm>
              </p:grpSpPr>
              <p:sp>
                <p:nvSpPr>
                  <p:cNvPr id="14" name="Rounded Rectangle 13">
                    <a:extLst>
                      <a:ext uri="{FF2B5EF4-FFF2-40B4-BE49-F238E27FC236}">
                        <a16:creationId xmlns:a16="http://schemas.microsoft.com/office/drawing/2014/main" id="{31923ED8-E619-EF73-1FD6-B1A2229D20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451292" y="22178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398708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  <p:sp>
                <p:nvSpPr>
                  <p:cNvPr id="15" name="Rounded Rectangle 14">
                    <a:extLst>
                      <a:ext uri="{FF2B5EF4-FFF2-40B4-BE49-F238E27FC236}">
                        <a16:creationId xmlns:a16="http://schemas.microsoft.com/office/drawing/2014/main" id="{392AAD08-6842-7BA3-3F2A-38B1ECDD7E5F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03692" y="23702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398708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  <p:sp>
                <p:nvSpPr>
                  <p:cNvPr id="16" name="Rounded Rectangle 15">
                    <a:extLst>
                      <a:ext uri="{FF2B5EF4-FFF2-40B4-BE49-F238E27FC236}">
                        <a16:creationId xmlns:a16="http://schemas.microsoft.com/office/drawing/2014/main" id="{66A15174-4DEE-77E4-2E8B-6FBB512E2442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756092" y="2522670"/>
                    <a:ext cx="2552664" cy="644151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398708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b="1" dirty="0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Evaluator</a:t>
                    </a:r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4ACF7C9-E073-1D98-A322-A7B4087F7C53}"/>
                    </a:ext>
                  </a:extLst>
                </p:cNvPr>
                <p:cNvGrpSpPr/>
                <p:nvPr/>
              </p:nvGrpSpPr>
              <p:grpSpPr>
                <a:xfrm>
                  <a:off x="5178066" y="2934925"/>
                  <a:ext cx="2552664" cy="1158909"/>
                  <a:chOff x="5178066" y="3047659"/>
                  <a:chExt cx="2552664" cy="1158909"/>
                </a:xfrm>
              </p:grpSpPr>
              <p:sp>
                <p:nvSpPr>
                  <p:cNvPr id="18" name="Rounded Rectangle 17">
                    <a:extLst>
                      <a:ext uri="{FF2B5EF4-FFF2-40B4-BE49-F238E27FC236}">
                        <a16:creationId xmlns:a16="http://schemas.microsoft.com/office/drawing/2014/main" id="{8C10C480-C66C-B5DD-7128-A36045B9A3ED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178066" y="3047659"/>
                    <a:ext cx="2552664" cy="1158909"/>
                  </a:xfrm>
                  <a:prstGeom prst="round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3">
                    <a:schemeClr val="lt1"/>
                  </a:lnRef>
                  <a:fillRef idx="1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398708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b="1" dirty="0" err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ChatConfiguration</a:t>
                    </a:r>
                    <a:endParaRPr lang="en-GB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19" name="Rounded Rectangle 18">
                    <a:extLst>
                      <a:ext uri="{FF2B5EF4-FFF2-40B4-BE49-F238E27FC236}">
                        <a16:creationId xmlns:a16="http://schemas.microsoft.com/office/drawing/2014/main" id="{969069F1-AD76-52E9-75CE-8515DFEA18E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528795" y="3649866"/>
                    <a:ext cx="1851206" cy="339351"/>
                  </a:xfrm>
                  <a:prstGeom prst="roundRect">
                    <a:avLst/>
                  </a:prstGeom>
                  <a:solidFill>
                    <a:schemeClr val="accent3">
                      <a:lumMod val="40000"/>
                      <a:lumOff val="60000"/>
                    </a:schemeClr>
                  </a:solidFill>
                  <a:ln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3"/>
                  </a:lnRef>
                  <a:fillRef idx="2">
                    <a:schemeClr val="accent3"/>
                  </a:fillRef>
                  <a:effectRef idx="1">
                    <a:schemeClr val="accent3"/>
                  </a:effectRef>
                  <a:fontRef idx="minor">
                    <a:schemeClr val="dk1"/>
                  </a:fontRef>
                </p:style>
                <p:txBody>
      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 defTabSz="1398708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r>
                      <a:rPr lang="en-GB" b="1" dirty="0" err="1">
                        <a:solidFill>
                          <a:schemeClr val="tx1"/>
                        </a:solidFill>
                        <a:ea typeface="Segoe UI" pitchFamily="34" charset="0"/>
                        <a:cs typeface="Segoe UI" pitchFamily="34" charset="0"/>
                      </a:rPr>
                      <a:t>IChatClient</a:t>
                    </a:r>
                    <a:endParaRPr lang="en-GB" b="1" dirty="0">
                      <a:solidFill>
                        <a:schemeClr val="tx1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</p:grpSp>
        <p:sp>
          <p:nvSpPr>
            <p:cNvPr id="23" name="Bent Arrow 22">
              <a:extLst>
                <a:ext uri="{FF2B5EF4-FFF2-40B4-BE49-F238E27FC236}">
                  <a16:creationId xmlns:a16="http://schemas.microsoft.com/office/drawing/2014/main" id="{4D8642E9-5C81-B75F-0F95-F1D6C6057662}"/>
                </a:ext>
              </a:extLst>
            </p:cNvPr>
            <p:cNvSpPr/>
            <p:nvPr/>
          </p:nvSpPr>
          <p:spPr bwMode="auto">
            <a:xfrm rot="5400000">
              <a:off x="13815920" y="2257977"/>
              <a:ext cx="1453593" cy="3720228"/>
            </a:xfrm>
            <a:prstGeom prst="ben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n-GB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" name="Bent Arrow 23">
              <a:extLst>
                <a:ext uri="{FF2B5EF4-FFF2-40B4-BE49-F238E27FC236}">
                  <a16:creationId xmlns:a16="http://schemas.microsoft.com/office/drawing/2014/main" id="{6B467173-DF90-1386-E1B5-21A3F863ADD6}"/>
                </a:ext>
              </a:extLst>
            </p:cNvPr>
            <p:cNvSpPr/>
            <p:nvPr/>
          </p:nvSpPr>
          <p:spPr bwMode="auto">
            <a:xfrm rot="10800000">
              <a:off x="14765223" y="7245476"/>
              <a:ext cx="1453593" cy="1453598"/>
            </a:xfrm>
            <a:prstGeom prst="bentArrow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1398708" fontAlgn="base">
                <a:spcBef>
                  <a:spcPct val="0"/>
                </a:spcBef>
                <a:spcAft>
                  <a:spcPct val="0"/>
                </a:spcAft>
              </a:pPr>
              <a:endParaRPr lang="en-GB" sz="3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5" name="Rounded Rectangle 24">
              <a:extLst>
                <a:ext uri="{FF2B5EF4-FFF2-40B4-BE49-F238E27FC236}">
                  <a16:creationId xmlns:a16="http://schemas.microsoft.com/office/drawing/2014/main" id="{E244E6B4-11E4-F067-4DA9-9AA4E13506FE}"/>
                </a:ext>
              </a:extLst>
            </p:cNvPr>
            <p:cNvSpPr/>
            <p:nvPr/>
          </p:nvSpPr>
          <p:spPr bwMode="auto">
            <a:xfrm>
              <a:off x="9471927" y="7178789"/>
              <a:ext cx="5041692" cy="1453595"/>
            </a:xfrm>
            <a:prstGeom prst="roundRect">
              <a:avLst/>
            </a:prstGeom>
            <a:solidFill>
              <a:schemeClr val="accent5">
                <a:lumMod val="75000"/>
              </a:schemeClr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9870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3000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ScenarioRun</a:t>
              </a:r>
              <a:endParaRPr lang="en-GB" sz="3000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6" name="Double Brace 25">
              <a:extLst>
                <a:ext uri="{FF2B5EF4-FFF2-40B4-BE49-F238E27FC236}">
                  <a16:creationId xmlns:a16="http://schemas.microsoft.com/office/drawing/2014/main" id="{0FBBB105-79E4-080A-6FE1-9304C851CA29}"/>
                </a:ext>
              </a:extLst>
            </p:cNvPr>
            <p:cNvSpPr/>
            <p:nvPr/>
          </p:nvSpPr>
          <p:spPr>
            <a:xfrm>
              <a:off x="4959700" y="6703665"/>
              <a:ext cx="4260626" cy="2371443"/>
            </a:xfrm>
            <a:prstGeom prst="bracePair">
              <a:avLst/>
            </a:prstGeom>
            <a:ln w="38100">
              <a:solidFill>
                <a:schemeClr val="tx1"/>
              </a:solidFill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sz="27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6E296B3-FFCF-7CCD-8C76-C940801E423C}"/>
                </a:ext>
              </a:extLst>
            </p:cNvPr>
            <p:cNvSpPr txBox="1"/>
            <p:nvPr/>
          </p:nvSpPr>
          <p:spPr>
            <a:xfrm>
              <a:off x="5148193" y="7178789"/>
              <a:ext cx="3844346" cy="140410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GB" sz="2100" dirty="0"/>
                <a:t>Question / Query</a:t>
              </a:r>
            </a:p>
            <a:p>
              <a:pPr algn="ctr">
                <a:lnSpc>
                  <a:spcPct val="150000"/>
                </a:lnSpc>
              </a:pPr>
              <a:r>
                <a:rPr lang="en-GB" sz="2100" dirty="0"/>
                <a:t>Answer from RAG System</a:t>
              </a:r>
            </a:p>
            <a:p>
              <a:pPr algn="ctr">
                <a:lnSpc>
                  <a:spcPct val="150000"/>
                </a:lnSpc>
              </a:pPr>
              <a:r>
                <a:rPr lang="en-GB" sz="2100" dirty="0"/>
                <a:t>Evaluator Additional context</a:t>
              </a: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EAE695E6-CAAF-A5CD-03C2-AC4AF4C72431}"/>
                </a:ext>
              </a:extLst>
            </p:cNvPr>
            <p:cNvSpPr/>
            <p:nvPr/>
          </p:nvSpPr>
          <p:spPr bwMode="auto">
            <a:xfrm>
              <a:off x="1460878" y="5772725"/>
              <a:ext cx="2833784" cy="966227"/>
            </a:xfrm>
            <a:prstGeom prst="roundRect">
              <a:avLst/>
            </a:prstGeom>
            <a:solidFill>
              <a:schemeClr val="bg1">
                <a:lumMod val="90000"/>
                <a:lumOff val="10000"/>
              </a:schemeClr>
            </a:solidFill>
            <a:ln>
              <a:headEnd type="none" w="med" len="med"/>
              <a:tailEnd type="none" w="med" len="med"/>
            </a:ln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274320" tIns="219456" rIns="274320" bIns="219456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398708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b="1" dirty="0" err="1">
                  <a:solidFill>
                    <a:schemeClr val="tx1"/>
                  </a:solidFill>
                  <a:ea typeface="Segoe UI" pitchFamily="34" charset="0"/>
                  <a:cs typeface="Segoe UI" pitchFamily="34" charset="0"/>
                </a:rPr>
                <a:t>EvaluationResult</a:t>
              </a:r>
              <a:endParaRPr lang="en-GB" b="1" dirty="0">
                <a:solidFill>
                  <a:schemeClr val="tx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98E90C-A52F-64EC-1AF3-FD56D5AA42C2}"/>
                </a:ext>
              </a:extLst>
            </p:cNvPr>
            <p:cNvGrpSpPr/>
            <p:nvPr/>
          </p:nvGrpSpPr>
          <p:grpSpPr>
            <a:xfrm>
              <a:off x="2572410" y="6867362"/>
              <a:ext cx="1895898" cy="2079678"/>
              <a:chOff x="1714940" y="4816235"/>
              <a:chExt cx="1263932" cy="1386452"/>
            </a:xfrm>
            <a:solidFill>
              <a:schemeClr val="tx1"/>
            </a:solidFill>
          </p:grpSpPr>
          <p:sp>
            <p:nvSpPr>
              <p:cNvPr id="29" name="Bent Arrow 28">
                <a:extLst>
                  <a:ext uri="{FF2B5EF4-FFF2-40B4-BE49-F238E27FC236}">
                    <a16:creationId xmlns:a16="http://schemas.microsoft.com/office/drawing/2014/main" id="{B7CFA87E-D3FB-CD36-8D16-C11DE4EFE63C}"/>
                  </a:ext>
                </a:extLst>
              </p:cNvPr>
              <p:cNvSpPr/>
              <p:nvPr/>
            </p:nvSpPr>
            <p:spPr bwMode="auto">
              <a:xfrm rot="16200000">
                <a:off x="1943601" y="4587574"/>
                <a:ext cx="806609" cy="1263932"/>
              </a:xfrm>
              <a:prstGeom prst="bentArrow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39870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3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Bent Arrow 29">
                <a:extLst>
                  <a:ext uri="{FF2B5EF4-FFF2-40B4-BE49-F238E27FC236}">
                    <a16:creationId xmlns:a16="http://schemas.microsoft.com/office/drawing/2014/main" id="{15D67E6B-359D-7965-0427-51963C4CA616}"/>
                  </a:ext>
                </a:extLst>
              </p:cNvPr>
              <p:cNvSpPr/>
              <p:nvPr/>
            </p:nvSpPr>
            <p:spPr bwMode="auto">
              <a:xfrm rot="5400000" flipV="1">
                <a:off x="1943601" y="5167417"/>
                <a:ext cx="806609" cy="1263932"/>
              </a:xfrm>
              <a:prstGeom prst="bentArrow">
                <a:avLst/>
              </a:prstGeom>
              <a:grpFill/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274320" tIns="219456" rIns="274320" bIns="219456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1398708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GB" sz="3000" dirty="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677E82CF-DB4E-367E-A358-DD3F0D62F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32132" y="9155564"/>
              <a:ext cx="891273" cy="891273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ABA0464-8E2A-38A7-66F6-AB00B5444BE9}"/>
              </a:ext>
            </a:extLst>
          </p:cNvPr>
          <p:cNvSpPr txBox="1"/>
          <p:nvPr/>
        </p:nvSpPr>
        <p:spPr>
          <a:xfrm>
            <a:off x="9987645" y="341394"/>
            <a:ext cx="81070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b="1" dirty="0" err="1"/>
              <a:t>Microsoft.Extensions.AI.Evaluation.Reporting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1981727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8CE169-BB51-4B5C-6E17-7A2CCD20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" y="15"/>
            <a:ext cx="18287970" cy="1028698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31" name="Title 2">
            <a:extLst>
              <a:ext uri="{FF2B5EF4-FFF2-40B4-BE49-F238E27FC236}">
                <a16:creationId xmlns:a16="http://schemas.microsoft.com/office/drawing/2014/main" id="{51A4886B-9FA2-32F3-D872-047ADD2F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84080" y="0"/>
            <a:ext cx="8503920" cy="10287000"/>
          </a:xfrm>
        </p:spPr>
        <p:txBody>
          <a:bodyPr/>
          <a:lstStyle/>
          <a:p>
            <a:r>
              <a:rPr lang="en-US" sz="8100" dirty="0"/>
              <a:t>Show me the code !!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2F6C5C-AA53-0261-E0F4-10F23F1E7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73050" y="5314950"/>
            <a:ext cx="1028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81444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149671E-B9EF-9284-A952-8FB14105E9FD}"/>
              </a:ext>
            </a:extLst>
          </p:cNvPr>
          <p:cNvSpPr txBox="1"/>
          <p:nvPr/>
        </p:nvSpPr>
        <p:spPr>
          <a:xfrm>
            <a:off x="0" y="4681835"/>
            <a:ext cx="18288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https://</a:t>
            </a:r>
            <a:r>
              <a:rPr lang="en-GB" sz="5400" dirty="0" err="1">
                <a:solidFill>
                  <a:schemeClr val="bg1"/>
                </a:solidFill>
              </a:rPr>
              <a:t>github.com</a:t>
            </a:r>
            <a:r>
              <a:rPr lang="en-GB" sz="5400" dirty="0">
                <a:solidFill>
                  <a:schemeClr val="bg1"/>
                </a:solidFill>
              </a:rPr>
              <a:t>/</a:t>
            </a:r>
            <a:r>
              <a:rPr lang="en-GB" sz="5400" dirty="0" err="1">
                <a:solidFill>
                  <a:schemeClr val="bg1"/>
                </a:solidFill>
              </a:rPr>
              <a:t>luismanez</a:t>
            </a:r>
            <a:r>
              <a:rPr lang="en-GB" sz="5400" dirty="0">
                <a:solidFill>
                  <a:schemeClr val="bg1"/>
                </a:solidFill>
              </a:rPr>
              <a:t>/netcoreconf-bcn-2025</a:t>
            </a:r>
          </a:p>
        </p:txBody>
      </p:sp>
    </p:spTree>
    <p:extLst>
      <p:ext uri="{BB962C8B-B14F-4D97-AF65-F5344CB8AC3E}">
        <p14:creationId xmlns:p14="http://schemas.microsoft.com/office/powerpoint/2010/main" val="115507964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2622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322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5963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FD4A-1848-F829-10A0-5AA1E44FA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396" y="4420228"/>
            <a:ext cx="6191538" cy="1446550"/>
          </a:xfrm>
        </p:spPr>
        <p:txBody>
          <a:bodyPr/>
          <a:lstStyle/>
          <a:p>
            <a:r>
              <a:rPr lang="en-GB" sz="8800" dirty="0">
                <a:solidFill>
                  <a:schemeClr val="bg1"/>
                </a:solidFill>
              </a:rPr>
              <a:t>Logging</a:t>
            </a:r>
          </a:p>
        </p:txBody>
      </p:sp>
    </p:spTree>
    <p:extLst>
      <p:ext uri="{BB962C8B-B14F-4D97-AF65-F5344CB8AC3E}">
        <p14:creationId xmlns:p14="http://schemas.microsoft.com/office/powerpoint/2010/main" val="3517313875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C09E8-E651-DCB5-950B-CFC39BE00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681836"/>
            <a:ext cx="18288000" cy="923330"/>
          </a:xfrm>
        </p:spPr>
        <p:txBody>
          <a:bodyPr/>
          <a:lstStyle/>
          <a:p>
            <a:pPr algn="ctr"/>
            <a:r>
              <a:rPr lang="en-GB" sz="5400" dirty="0">
                <a:solidFill>
                  <a:schemeClr val="bg1"/>
                </a:solidFill>
              </a:rPr>
              <a:t>Semantic Kernel supports OpenTelemetry standard</a:t>
            </a:r>
          </a:p>
        </p:txBody>
      </p:sp>
    </p:spTree>
    <p:extLst>
      <p:ext uri="{BB962C8B-B14F-4D97-AF65-F5344CB8AC3E}">
        <p14:creationId xmlns:p14="http://schemas.microsoft.com/office/powerpoint/2010/main" val="272611687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538842-AC16-EE1F-90AC-B122BABCB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627" y="1485900"/>
            <a:ext cx="7834746" cy="79168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7388408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Visualize traces on Azure AI Foundry Tracing UI">
            <a:extLst>
              <a:ext uri="{FF2B5EF4-FFF2-40B4-BE49-F238E27FC236}">
                <a16:creationId xmlns:a16="http://schemas.microsoft.com/office/drawing/2014/main" id="{52DF0F6C-BF45-6738-F92A-CC5093C37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0"/>
            <a:ext cx="176784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3924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4428102-3EA7-FACF-D222-02C62F6876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16" r="-1" b="-1"/>
          <a:stretch/>
        </p:blipFill>
        <p:spPr>
          <a:xfrm>
            <a:off x="30" y="1923"/>
            <a:ext cx="18287970" cy="1028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3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7A77CC-105F-DA39-A696-3DF000B5B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18284" y="2"/>
            <a:ext cx="19306284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8736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Plantilla Netcoreconf BCN '25</Template>
  <TotalTime>8114</TotalTime>
  <Words>653</Words>
  <Application>Microsoft Macintosh PowerPoint</Application>
  <PresentationFormat>Custom</PresentationFormat>
  <Paragraphs>84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2" baseType="lpstr">
      <vt:lpstr>Segoe UI Light</vt:lpstr>
      <vt:lpstr>Aptos Display</vt:lpstr>
      <vt:lpstr>Consolas</vt:lpstr>
      <vt:lpstr>Poppins Bold</vt:lpstr>
      <vt:lpstr>Calibri</vt:lpstr>
      <vt:lpstr>Segoe UI Semibold</vt:lpstr>
      <vt:lpstr>IBM Plex Sans Condensed Bold</vt:lpstr>
      <vt:lpstr>Aptos</vt:lpstr>
      <vt:lpstr>Poppins</vt:lpstr>
      <vt:lpstr>Arial</vt:lpstr>
      <vt:lpstr>Segoe UI</vt:lpstr>
      <vt:lpstr>Office Theme</vt:lpstr>
      <vt:lpstr>Custom Design</vt:lpstr>
      <vt:lpstr>PowerPoint Presentation</vt:lpstr>
      <vt:lpstr>PowerPoint Presentation</vt:lpstr>
      <vt:lpstr>PowerPoint Presentation</vt:lpstr>
      <vt:lpstr>Logging</vt:lpstr>
      <vt:lpstr>Semantic Kernel supports OpenTelemetry standard</vt:lpstr>
      <vt:lpstr>PowerPoint Presentation</vt:lpstr>
      <vt:lpstr>PowerPoint Presentation</vt:lpstr>
      <vt:lpstr>PowerPoint Presentation</vt:lpstr>
      <vt:lpstr>PowerPoint Presentation</vt:lpstr>
      <vt:lpstr>AI Evaluation</vt:lpstr>
      <vt:lpstr>PowerPoint Presentation</vt:lpstr>
      <vt:lpstr>PowerPoint Presentation</vt:lpstr>
      <vt:lpstr>PowerPoint Presentation</vt:lpstr>
      <vt:lpstr>PowerPoint Presentation</vt:lpstr>
      <vt:lpstr>Azure AI Foundry Evaluation Options</vt:lpstr>
      <vt:lpstr>PowerPoint Presentation</vt:lpstr>
      <vt:lpstr>PowerPoint Presentation</vt:lpstr>
      <vt:lpstr>PowerPoint Presentation</vt:lpstr>
      <vt:lpstr>Microsoft Extensions AI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Reporting</vt:lpstr>
      <vt:lpstr>Show me the code !!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Copy of netcoreconf</dc:title>
  <cp:lastModifiedBy>Luis Mañez</cp:lastModifiedBy>
  <cp:revision>39</cp:revision>
  <dcterms:created xsi:type="dcterms:W3CDTF">2006-08-16T00:00:00Z</dcterms:created>
  <dcterms:modified xsi:type="dcterms:W3CDTF">2025-04-12T17:02:44Z</dcterms:modified>
  <dc:identifier>DAGiJ5hiSQE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575051-ae9c-4f9b-beed-77532f7cfdad_Enabled">
    <vt:lpwstr>true</vt:lpwstr>
  </property>
  <property fmtid="{D5CDD505-2E9C-101B-9397-08002B2CF9AE}" pid="3" name="MSIP_Label_3e575051-ae9c-4f9b-beed-77532f7cfdad_SetDate">
    <vt:lpwstr>2025-04-02T09:05:49Z</vt:lpwstr>
  </property>
  <property fmtid="{D5CDD505-2E9C-101B-9397-08002B2CF9AE}" pid="4" name="MSIP_Label_3e575051-ae9c-4f9b-beed-77532f7cfdad_Method">
    <vt:lpwstr>Privileged</vt:lpwstr>
  </property>
  <property fmtid="{D5CDD505-2E9C-101B-9397-08002B2CF9AE}" pid="5" name="MSIP_Label_3e575051-ae9c-4f9b-beed-77532f7cfdad_Name">
    <vt:lpwstr>PERSONAL USE</vt:lpwstr>
  </property>
  <property fmtid="{D5CDD505-2E9C-101B-9397-08002B2CF9AE}" pid="6" name="MSIP_Label_3e575051-ae9c-4f9b-beed-77532f7cfdad_SiteId">
    <vt:lpwstr>ba4bb771-3da5-4ca3-ae29-bcf2d5763624</vt:lpwstr>
  </property>
  <property fmtid="{D5CDD505-2E9C-101B-9397-08002B2CF9AE}" pid="7" name="MSIP_Label_3e575051-ae9c-4f9b-beed-77532f7cfdad_ActionId">
    <vt:lpwstr>5b37fbda-0eb3-43d8-a4f3-fc80fa3bbdef</vt:lpwstr>
  </property>
  <property fmtid="{D5CDD505-2E9C-101B-9397-08002B2CF9AE}" pid="8" name="MSIP_Label_3e575051-ae9c-4f9b-beed-77532f7cfdad_ContentBits">
    <vt:lpwstr>0</vt:lpwstr>
  </property>
  <property fmtid="{D5CDD505-2E9C-101B-9397-08002B2CF9AE}" pid="9" name="MSIP_Label_3e575051-ae9c-4f9b-beed-77532f7cfdad_Tag">
    <vt:lpwstr>50, 0, 1, 1</vt:lpwstr>
  </property>
</Properties>
</file>